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2" r:id="rId4"/>
  </p:sldMasterIdLst>
  <p:notesMasterIdLst>
    <p:notesMasterId r:id="rId58"/>
  </p:notesMasterIdLst>
  <p:sldIdLst>
    <p:sldId id="257" r:id="rId5"/>
    <p:sldId id="428" r:id="rId6"/>
    <p:sldId id="492" r:id="rId7"/>
    <p:sldId id="429" r:id="rId8"/>
    <p:sldId id="446" r:id="rId9"/>
    <p:sldId id="460" r:id="rId10"/>
    <p:sldId id="485" r:id="rId11"/>
    <p:sldId id="461" r:id="rId12"/>
    <p:sldId id="462" r:id="rId13"/>
    <p:sldId id="495" r:id="rId14"/>
    <p:sldId id="456" r:id="rId15"/>
    <p:sldId id="455" r:id="rId16"/>
    <p:sldId id="493" r:id="rId17"/>
    <p:sldId id="496" r:id="rId18"/>
    <p:sldId id="463" r:id="rId19"/>
    <p:sldId id="464" r:id="rId20"/>
    <p:sldId id="465" r:id="rId21"/>
    <p:sldId id="482" r:id="rId22"/>
    <p:sldId id="466" r:id="rId23"/>
    <p:sldId id="467" r:id="rId24"/>
    <p:sldId id="468" r:id="rId25"/>
    <p:sldId id="453" r:id="rId26"/>
    <p:sldId id="454" r:id="rId27"/>
    <p:sldId id="483" r:id="rId28"/>
    <p:sldId id="459" r:id="rId29"/>
    <p:sldId id="469" r:id="rId30"/>
    <p:sldId id="470" r:id="rId31"/>
    <p:sldId id="484" r:id="rId32"/>
    <p:sldId id="471" r:id="rId33"/>
    <p:sldId id="472" r:id="rId34"/>
    <p:sldId id="473" r:id="rId35"/>
    <p:sldId id="488" r:id="rId36"/>
    <p:sldId id="487" r:id="rId37"/>
    <p:sldId id="489" r:id="rId38"/>
    <p:sldId id="474" r:id="rId39"/>
    <p:sldId id="475" r:id="rId40"/>
    <p:sldId id="476" r:id="rId41"/>
    <p:sldId id="490" r:id="rId42"/>
    <p:sldId id="477" r:id="rId43"/>
    <p:sldId id="491" r:id="rId44"/>
    <p:sldId id="479" r:id="rId45"/>
    <p:sldId id="478" r:id="rId46"/>
    <p:sldId id="480" r:id="rId47"/>
    <p:sldId id="481" r:id="rId48"/>
    <p:sldId id="431" r:id="rId49"/>
    <p:sldId id="433" r:id="rId50"/>
    <p:sldId id="434" r:id="rId51"/>
    <p:sldId id="435" r:id="rId52"/>
    <p:sldId id="436" r:id="rId53"/>
    <p:sldId id="437" r:id="rId54"/>
    <p:sldId id="438" r:id="rId55"/>
    <p:sldId id="448" r:id="rId56"/>
    <p:sldId id="497" r:id="rId57"/>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FF6600"/>
    <a:srgbClr val="DCBA64"/>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102" autoAdjust="0"/>
    <p:restoredTop sz="94554" autoAdjust="0"/>
  </p:normalViewPr>
  <p:slideViewPr>
    <p:cSldViewPr>
      <p:cViewPr varScale="1">
        <p:scale>
          <a:sx n="74" d="100"/>
          <a:sy n="74" d="100"/>
        </p:scale>
        <p:origin x="72" y="250"/>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ianwei Lai" userId="a9adc4b8-c48f-4695-ba31-44e2f6e8bd84" providerId="ADAL" clId="{37FF942A-B99E-4822-92F5-8C1E6EC6E6DC}"/>
    <pc:docChg chg="custSel modSld">
      <pc:chgData name="Jianwei Lai" userId="a9adc4b8-c48f-4695-ba31-44e2f6e8bd84" providerId="ADAL" clId="{37FF942A-B99E-4822-92F5-8C1E6EC6E6DC}" dt="2022-09-19T14:39:57.262" v="17" actId="20577"/>
      <pc:docMkLst>
        <pc:docMk/>
      </pc:docMkLst>
      <pc:sldChg chg="modSp mod">
        <pc:chgData name="Jianwei Lai" userId="a9adc4b8-c48f-4695-ba31-44e2f6e8bd84" providerId="ADAL" clId="{37FF942A-B99E-4822-92F5-8C1E6EC6E6DC}" dt="2022-09-19T14:39:38.732" v="14" actId="20577"/>
        <pc:sldMkLst>
          <pc:docMk/>
          <pc:sldMk cId="1959398518" sldId="448"/>
        </pc:sldMkLst>
        <pc:spChg chg="mod">
          <ac:chgData name="Jianwei Lai" userId="a9adc4b8-c48f-4695-ba31-44e2f6e8bd84" providerId="ADAL" clId="{37FF942A-B99E-4822-92F5-8C1E6EC6E6DC}" dt="2022-09-19T14:39:19.857" v="8" actId="20577"/>
          <ac:spMkLst>
            <pc:docMk/>
            <pc:sldMk cId="1959398518" sldId="448"/>
            <ac:spMk id="2" creationId="{00000000-0000-0000-0000-000000000000}"/>
          </ac:spMkLst>
        </pc:spChg>
        <pc:spChg chg="mod">
          <ac:chgData name="Jianwei Lai" userId="a9adc4b8-c48f-4695-ba31-44e2f6e8bd84" providerId="ADAL" clId="{37FF942A-B99E-4822-92F5-8C1E6EC6E6DC}" dt="2022-09-19T14:39:38.732" v="14" actId="20577"/>
          <ac:spMkLst>
            <pc:docMk/>
            <pc:sldMk cId="1959398518" sldId="448"/>
            <ac:spMk id="6" creationId="{00000000-0000-0000-0000-000000000000}"/>
          </ac:spMkLst>
        </pc:spChg>
      </pc:sldChg>
      <pc:sldChg chg="addSp delSp modSp mod">
        <pc:chgData name="Jianwei Lai" userId="a9adc4b8-c48f-4695-ba31-44e2f6e8bd84" providerId="ADAL" clId="{37FF942A-B99E-4822-92F5-8C1E6EC6E6DC}" dt="2022-09-19T14:37:40.871" v="5" actId="1076"/>
        <pc:sldMkLst>
          <pc:docMk/>
          <pc:sldMk cId="1654878753" sldId="490"/>
        </pc:sldMkLst>
        <pc:picChg chg="del">
          <ac:chgData name="Jianwei Lai" userId="a9adc4b8-c48f-4695-ba31-44e2f6e8bd84" providerId="ADAL" clId="{37FF942A-B99E-4822-92F5-8C1E6EC6E6DC}" dt="2022-09-19T14:37:30.955" v="0" actId="478"/>
          <ac:picMkLst>
            <pc:docMk/>
            <pc:sldMk cId="1654878753" sldId="490"/>
            <ac:picMk id="6" creationId="{EBC6A5F6-E774-4022-8A63-840C44D0F3E2}"/>
          </ac:picMkLst>
        </pc:picChg>
        <pc:picChg chg="add mod">
          <ac:chgData name="Jianwei Lai" userId="a9adc4b8-c48f-4695-ba31-44e2f6e8bd84" providerId="ADAL" clId="{37FF942A-B99E-4822-92F5-8C1E6EC6E6DC}" dt="2022-09-19T14:37:40.871" v="5" actId="1076"/>
          <ac:picMkLst>
            <pc:docMk/>
            <pc:sldMk cId="1654878753" sldId="490"/>
            <ac:picMk id="8" creationId="{7173F269-B99D-476D-8155-19D0721C8645}"/>
          </ac:picMkLst>
        </pc:picChg>
      </pc:sldChg>
      <pc:sldChg chg="modSp mod">
        <pc:chgData name="Jianwei Lai" userId="a9adc4b8-c48f-4695-ba31-44e2f6e8bd84" providerId="ADAL" clId="{37FF942A-B99E-4822-92F5-8C1E6EC6E6DC}" dt="2022-09-19T14:39:57.262" v="17" actId="20577"/>
        <pc:sldMkLst>
          <pc:docMk/>
          <pc:sldMk cId="1406619847" sldId="497"/>
        </pc:sldMkLst>
        <pc:spChg chg="mod">
          <ac:chgData name="Jianwei Lai" userId="a9adc4b8-c48f-4695-ba31-44e2f6e8bd84" providerId="ADAL" clId="{37FF942A-B99E-4822-92F5-8C1E6EC6E6DC}" dt="2022-09-19T14:39:57.262" v="17" actId="20577"/>
          <ac:spMkLst>
            <pc:docMk/>
            <pc:sldMk cId="1406619847" sldId="497"/>
            <ac:spMk id="3" creationId="{00000000-0000-0000-0000-000000000000}"/>
          </ac:spMkLst>
        </pc:spChg>
      </pc:sldChg>
    </pc:docChg>
  </pc:docChgLst>
  <pc:docChgLst>
    <pc:chgData name="Lai, Jianwei" userId="a9adc4b8-c48f-4695-ba31-44e2f6e8bd84" providerId="ADAL" clId="{7739C51D-B20E-4EC7-9138-7454AD6F49D3}"/>
    <pc:docChg chg="modSld">
      <pc:chgData name="Lai, Jianwei" userId="a9adc4b8-c48f-4695-ba31-44e2f6e8bd84" providerId="ADAL" clId="{7739C51D-B20E-4EC7-9138-7454AD6F49D3}" dt="2022-01-31T16:37:48.688" v="7" actId="20577"/>
      <pc:docMkLst>
        <pc:docMk/>
      </pc:docMkLst>
      <pc:sldChg chg="modSp mod">
        <pc:chgData name="Lai, Jianwei" userId="a9adc4b8-c48f-4695-ba31-44e2f6e8bd84" providerId="ADAL" clId="{7739C51D-B20E-4EC7-9138-7454AD6F49D3}" dt="2022-01-31T16:37:30.377" v="5" actId="20577"/>
        <pc:sldMkLst>
          <pc:docMk/>
          <pc:sldMk cId="1959398518" sldId="448"/>
        </pc:sldMkLst>
        <pc:spChg chg="mod">
          <ac:chgData name="Lai, Jianwei" userId="a9adc4b8-c48f-4695-ba31-44e2f6e8bd84" providerId="ADAL" clId="{7739C51D-B20E-4EC7-9138-7454AD6F49D3}" dt="2022-01-31T16:37:07.326" v="0" actId="20577"/>
          <ac:spMkLst>
            <pc:docMk/>
            <pc:sldMk cId="1959398518" sldId="448"/>
            <ac:spMk id="2" creationId="{00000000-0000-0000-0000-000000000000}"/>
          </ac:spMkLst>
        </pc:spChg>
        <pc:spChg chg="mod">
          <ac:chgData name="Lai, Jianwei" userId="a9adc4b8-c48f-4695-ba31-44e2f6e8bd84" providerId="ADAL" clId="{7739C51D-B20E-4EC7-9138-7454AD6F49D3}" dt="2022-01-31T16:37:30.377" v="5" actId="20577"/>
          <ac:spMkLst>
            <pc:docMk/>
            <pc:sldMk cId="1959398518" sldId="448"/>
            <ac:spMk id="6" creationId="{00000000-0000-0000-0000-000000000000}"/>
          </ac:spMkLst>
        </pc:spChg>
      </pc:sldChg>
      <pc:sldChg chg="modSp mod">
        <pc:chgData name="Lai, Jianwei" userId="a9adc4b8-c48f-4695-ba31-44e2f6e8bd84" providerId="ADAL" clId="{7739C51D-B20E-4EC7-9138-7454AD6F49D3}" dt="2022-01-31T16:37:48.688" v="7" actId="20577"/>
        <pc:sldMkLst>
          <pc:docMk/>
          <pc:sldMk cId="1406619847" sldId="497"/>
        </pc:sldMkLst>
        <pc:spChg chg="mod">
          <ac:chgData name="Lai, Jianwei" userId="a9adc4b8-c48f-4695-ba31-44e2f6e8bd84" providerId="ADAL" clId="{7739C51D-B20E-4EC7-9138-7454AD6F49D3}" dt="2022-01-31T16:37:48.688" v="7" actId="20577"/>
          <ac:spMkLst>
            <pc:docMk/>
            <pc:sldMk cId="1406619847" sldId="497"/>
            <ac:spMk id="3" creationId="{00000000-0000-0000-0000-000000000000}"/>
          </ac:spMkLst>
        </pc:spChg>
      </pc:sldChg>
    </pc:docChg>
  </pc:docChgLst>
</pc:chgInfo>
</file>

<file path=ppt/media/image1.jpeg>
</file>

<file path=ppt/media/image10.png>
</file>

<file path=ppt/media/image11.png>
</file>

<file path=ppt/media/image12.jpeg>
</file>

<file path=ppt/media/image13.png>
</file>

<file path=ppt/media/image14.png>
</file>

<file path=ppt/media/image15.gif>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gif>
</file>

<file path=ppt/media/image39.png>
</file>

<file path=ppt/media/image4.jpeg>
</file>

<file path=ppt/media/image40.png>
</file>

<file path=ppt/media/image41.png>
</file>

<file path=ppt/media/image5.jpeg>
</file>

<file path=ppt/media/image6.gi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70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Times New Roman" pitchFamily="18" charset="0"/>
              </a:defRPr>
            </a:lvl1pPr>
          </a:lstStyle>
          <a:p>
            <a:pPr>
              <a:defRPr/>
            </a:pPr>
            <a:endParaRPr lang="en-US"/>
          </a:p>
        </p:txBody>
      </p:sp>
      <p:sp>
        <p:nvSpPr>
          <p:cNvPr id="72707"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Times New Roman" pitchFamily="18" charset="0"/>
              </a:defRPr>
            </a:lvl1pPr>
          </a:lstStyle>
          <a:p>
            <a:pPr>
              <a:defRPr/>
            </a:pPr>
            <a:endParaRPr lang="en-US"/>
          </a:p>
        </p:txBody>
      </p:sp>
      <p:sp>
        <p:nvSpPr>
          <p:cNvPr id="4710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271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Times New Roman" pitchFamily="18" charset="0"/>
              </a:defRPr>
            </a:lvl1pPr>
          </a:lstStyle>
          <a:p>
            <a:pPr>
              <a:defRPr/>
            </a:pPr>
            <a:endParaRPr lang="en-US"/>
          </a:p>
        </p:txBody>
      </p:sp>
      <p:sp>
        <p:nvSpPr>
          <p:cNvPr id="7271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atin typeface="Times New Roman" pitchFamily="18" charset="0"/>
              </a:defRPr>
            </a:lvl1pPr>
          </a:lstStyle>
          <a:p>
            <a:pPr>
              <a:defRPr/>
            </a:pPr>
            <a:fld id="{E55D4504-55B5-4216-A9AD-CC1C8992DF0C}" type="slidenum">
              <a:rPr lang="en-US"/>
              <a:pPr>
                <a:defRPr/>
              </a:pPr>
              <a:t>‹#›</a:t>
            </a:fld>
            <a:endParaRPr lang="en-US"/>
          </a:p>
        </p:txBody>
      </p:sp>
    </p:spTree>
    <p:extLst>
      <p:ext uri="{BB962C8B-B14F-4D97-AF65-F5344CB8AC3E}">
        <p14:creationId xmlns:p14="http://schemas.microsoft.com/office/powerpoint/2010/main" val="11011963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Arial Narrow" pitchFamily="34" charset="0"/>
        <a:ea typeface="+mn-ea"/>
        <a:cs typeface="+mn-cs"/>
      </a:defRPr>
    </a:lvl1pPr>
    <a:lvl2pPr marL="457200" algn="l" rtl="0" eaLnBrk="0" fontAlgn="base" hangingPunct="0">
      <a:spcBef>
        <a:spcPct val="30000"/>
      </a:spcBef>
      <a:spcAft>
        <a:spcPct val="0"/>
      </a:spcAft>
      <a:defRPr kumimoji="1" sz="1200" kern="1200">
        <a:solidFill>
          <a:schemeClr val="tx1"/>
        </a:solidFill>
        <a:latin typeface="Arial Narrow" pitchFamily="34" charset="0"/>
        <a:ea typeface="+mn-ea"/>
        <a:cs typeface="+mn-cs"/>
      </a:defRPr>
    </a:lvl2pPr>
    <a:lvl3pPr marL="914400" algn="l" rtl="0" eaLnBrk="0" fontAlgn="base" hangingPunct="0">
      <a:spcBef>
        <a:spcPct val="30000"/>
      </a:spcBef>
      <a:spcAft>
        <a:spcPct val="0"/>
      </a:spcAft>
      <a:defRPr kumimoji="1" sz="1200" kern="1200">
        <a:solidFill>
          <a:schemeClr val="tx1"/>
        </a:solidFill>
        <a:latin typeface="Arial Narrow" pitchFamily="34"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Arial Narrow" pitchFamily="34"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Arial Narrow"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https://uxmag.com/articles/psychological-usability-heuristics</a:t>
            </a:r>
          </a:p>
        </p:txBody>
      </p:sp>
      <p:sp>
        <p:nvSpPr>
          <p:cNvPr id="4" name="Slide Number Placeholder 3"/>
          <p:cNvSpPr>
            <a:spLocks noGrp="1"/>
          </p:cNvSpPr>
          <p:nvPr>
            <p:ph type="sldNum" sz="quarter" idx="10"/>
          </p:nvPr>
        </p:nvSpPr>
        <p:spPr/>
        <p:txBody>
          <a:bodyPr/>
          <a:lstStyle/>
          <a:p>
            <a:pPr>
              <a:defRPr/>
            </a:pPr>
            <a:fld id="{E55D4504-55B5-4216-A9AD-CC1C8992DF0C}" type="slidenum">
              <a:rPr lang="en-US" smtClean="0"/>
              <a:pPr>
                <a:defRPr/>
              </a:pPr>
              <a:t>1</a:t>
            </a:fld>
            <a:endParaRPr lang="en-US"/>
          </a:p>
        </p:txBody>
      </p:sp>
    </p:spTree>
    <p:extLst>
      <p:ext uri="{BB962C8B-B14F-4D97-AF65-F5344CB8AC3E}">
        <p14:creationId xmlns:p14="http://schemas.microsoft.com/office/powerpoint/2010/main" val="13036616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032C95DD-2A21-486F-A164-138769559A15}" type="slidenum">
              <a:rPr lang="en-US">
                <a:latin typeface="Times New Roman" pitchFamily="18" charset="0"/>
              </a:rPr>
              <a:pPr eaLnBrk="1" hangingPunct="1"/>
              <a:t>50</a:t>
            </a:fld>
            <a:endParaRPr lang="en-US">
              <a:latin typeface="Times New Roman" pitchFamily="18" charset="0"/>
            </a:endParaRPr>
          </a:p>
        </p:txBody>
      </p:sp>
      <p:sp>
        <p:nvSpPr>
          <p:cNvPr id="56323" name="Rectangle 2"/>
          <p:cNvSpPr>
            <a:spLocks noGrp="1" noRot="1" noChangeAspect="1" noChangeArrowheads="1" noTextEdit="1"/>
          </p:cNvSpPr>
          <p:nvPr>
            <p:ph type="sldImg"/>
          </p:nvPr>
        </p:nvSpPr>
        <p:spPr>
          <a:xfrm>
            <a:off x="393700" y="692150"/>
            <a:ext cx="6072188" cy="3416300"/>
          </a:xfrm>
          <a:ln/>
        </p:spPr>
      </p:sp>
      <p:sp>
        <p:nvSpPr>
          <p:cNvPr id="56324" name="Rectangle 3"/>
          <p:cNvSpPr>
            <a:spLocks noGrp="1" noChangeArrowheads="1"/>
          </p:cNvSpPr>
          <p:nvPr>
            <p:ph type="body" idx="1"/>
          </p:nvPr>
        </p:nvSpPr>
        <p:spPr>
          <a:xfrm>
            <a:off x="914400" y="4341813"/>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10" tIns="44954" rIns="89910" bIns="44954"/>
          <a:lstStyle/>
          <a:p>
            <a:endParaRPr lang="en-US"/>
          </a:p>
        </p:txBody>
      </p:sp>
    </p:spTree>
    <p:extLst>
      <p:ext uri="{BB962C8B-B14F-4D97-AF65-F5344CB8AC3E}">
        <p14:creationId xmlns:p14="http://schemas.microsoft.com/office/powerpoint/2010/main" val="1172335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949741FF-7DDF-403D-9297-FEC4F4981B63}" type="slidenum">
              <a:rPr lang="en-US">
                <a:latin typeface="Times New Roman" pitchFamily="18" charset="0"/>
              </a:rPr>
              <a:pPr eaLnBrk="1" hangingPunct="1"/>
              <a:t>51</a:t>
            </a:fld>
            <a:endParaRPr lang="en-US">
              <a:latin typeface="Times New Roman" pitchFamily="18" charset="0"/>
            </a:endParaRPr>
          </a:p>
        </p:txBody>
      </p:sp>
      <p:sp>
        <p:nvSpPr>
          <p:cNvPr id="57347" name="Rectangle 2"/>
          <p:cNvSpPr>
            <a:spLocks noGrp="1" noRot="1" noChangeAspect="1" noChangeArrowheads="1" noTextEdit="1"/>
          </p:cNvSpPr>
          <p:nvPr>
            <p:ph type="sldImg"/>
          </p:nvPr>
        </p:nvSpPr>
        <p:spPr>
          <a:xfrm>
            <a:off x="393700" y="692150"/>
            <a:ext cx="6072188" cy="3416300"/>
          </a:xfrm>
          <a:ln/>
        </p:spPr>
      </p:sp>
      <p:sp>
        <p:nvSpPr>
          <p:cNvPr id="57348" name="Rectangle 3"/>
          <p:cNvSpPr>
            <a:spLocks noGrp="1" noChangeArrowheads="1"/>
          </p:cNvSpPr>
          <p:nvPr>
            <p:ph type="body" idx="1"/>
          </p:nvPr>
        </p:nvSpPr>
        <p:spPr>
          <a:xfrm>
            <a:off x="914400" y="4341813"/>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10" tIns="44954" rIns="89910" bIns="44954"/>
          <a:lstStyle/>
          <a:p>
            <a:endParaRPr lang="en-US"/>
          </a:p>
        </p:txBody>
      </p:sp>
    </p:spTree>
    <p:extLst>
      <p:ext uri="{BB962C8B-B14F-4D97-AF65-F5344CB8AC3E}">
        <p14:creationId xmlns:p14="http://schemas.microsoft.com/office/powerpoint/2010/main" val="3977690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7B76BF06-6EB5-47F8-B6C8-5510F075F1AE}" type="slidenum">
              <a:rPr lang="en-US">
                <a:latin typeface="Times New Roman" pitchFamily="18" charset="0"/>
              </a:rPr>
              <a:pPr eaLnBrk="1" hangingPunct="1"/>
              <a:t>2</a:t>
            </a:fld>
            <a:endParaRPr lang="en-US">
              <a:latin typeface="Times New Roman" pitchFamily="18" charset="0"/>
            </a:endParaRPr>
          </a:p>
        </p:txBody>
      </p:sp>
      <p:sp>
        <p:nvSpPr>
          <p:cNvPr id="48131" name="Rectangle 2"/>
          <p:cNvSpPr>
            <a:spLocks noGrp="1" noRot="1" noChangeAspect="1" noChangeArrowheads="1" noTextEdit="1"/>
          </p:cNvSpPr>
          <p:nvPr>
            <p:ph type="sldImg"/>
          </p:nvPr>
        </p:nvSpPr>
        <p:spPr>
          <a:xfrm>
            <a:off x="393700" y="692150"/>
            <a:ext cx="6072188" cy="3416300"/>
          </a:xfrm>
          <a:ln/>
        </p:spPr>
      </p:sp>
      <p:sp>
        <p:nvSpPr>
          <p:cNvPr id="48132" name="Rectangle 3"/>
          <p:cNvSpPr>
            <a:spLocks noGrp="1" noChangeArrowheads="1"/>
          </p:cNvSpPr>
          <p:nvPr>
            <p:ph type="body" idx="1"/>
          </p:nvPr>
        </p:nvSpPr>
        <p:spPr>
          <a:xfrm>
            <a:off x="914400" y="4341813"/>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10" tIns="44954" rIns="89910" bIns="44954"/>
          <a:lstStyle/>
          <a:p>
            <a:endParaRPr lang="en-US"/>
          </a:p>
        </p:txBody>
      </p:sp>
    </p:spTree>
    <p:extLst>
      <p:ext uri="{BB962C8B-B14F-4D97-AF65-F5344CB8AC3E}">
        <p14:creationId xmlns:p14="http://schemas.microsoft.com/office/powerpoint/2010/main" val="1070148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68C2561E-EAC8-48B8-AB52-E9E432E7F744}" type="slidenum">
              <a:rPr lang="en-US">
                <a:latin typeface="Times New Roman" pitchFamily="18" charset="0"/>
              </a:rPr>
              <a:pPr eaLnBrk="1" hangingPunct="1"/>
              <a:t>4</a:t>
            </a:fld>
            <a:endParaRPr lang="en-US">
              <a:latin typeface="Times New Roman" pitchFamily="18" charset="0"/>
            </a:endParaRPr>
          </a:p>
        </p:txBody>
      </p:sp>
      <p:sp>
        <p:nvSpPr>
          <p:cNvPr id="49155" name="Rectangle 2"/>
          <p:cNvSpPr>
            <a:spLocks noGrp="1" noRot="1" noChangeAspect="1" noChangeArrowheads="1" noTextEdit="1"/>
          </p:cNvSpPr>
          <p:nvPr>
            <p:ph type="sldImg"/>
          </p:nvPr>
        </p:nvSpPr>
        <p:spPr>
          <a:xfrm>
            <a:off x="393700" y="692150"/>
            <a:ext cx="6072188" cy="3416300"/>
          </a:xfrm>
          <a:ln/>
        </p:spPr>
      </p:sp>
      <p:sp>
        <p:nvSpPr>
          <p:cNvPr id="49156" name="Rectangle 3"/>
          <p:cNvSpPr>
            <a:spLocks noGrp="1" noChangeArrowheads="1"/>
          </p:cNvSpPr>
          <p:nvPr>
            <p:ph type="body" idx="1"/>
          </p:nvPr>
        </p:nvSpPr>
        <p:spPr>
          <a:xfrm>
            <a:off x="914400" y="4341813"/>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10" tIns="44954" rIns="89910" bIns="44954"/>
          <a:lstStyle/>
          <a:p>
            <a:endParaRPr lang="en-US"/>
          </a:p>
        </p:txBody>
      </p:sp>
    </p:spTree>
    <p:extLst>
      <p:ext uri="{BB962C8B-B14F-4D97-AF65-F5344CB8AC3E}">
        <p14:creationId xmlns:p14="http://schemas.microsoft.com/office/powerpoint/2010/main" val="1842430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example from http://temp.163.com/special/404_page02/</a:t>
            </a:r>
          </a:p>
        </p:txBody>
      </p:sp>
      <p:sp>
        <p:nvSpPr>
          <p:cNvPr id="4" name="Slide Number Placeholder 3"/>
          <p:cNvSpPr>
            <a:spLocks noGrp="1"/>
          </p:cNvSpPr>
          <p:nvPr>
            <p:ph type="sldNum" sz="quarter" idx="10"/>
          </p:nvPr>
        </p:nvSpPr>
        <p:spPr/>
        <p:txBody>
          <a:bodyPr/>
          <a:lstStyle/>
          <a:p>
            <a:pPr>
              <a:defRPr/>
            </a:pPr>
            <a:fld id="{E55D4504-55B5-4216-A9AD-CC1C8992DF0C}" type="slidenum">
              <a:rPr lang="en-US" smtClean="0"/>
              <a:pPr>
                <a:defRPr/>
              </a:pPr>
              <a:t>42</a:t>
            </a:fld>
            <a:endParaRPr lang="en-US"/>
          </a:p>
        </p:txBody>
      </p:sp>
    </p:spTree>
    <p:extLst>
      <p:ext uri="{BB962C8B-B14F-4D97-AF65-F5344CB8AC3E}">
        <p14:creationId xmlns:p14="http://schemas.microsoft.com/office/powerpoint/2010/main" val="2922433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2D7B5936-0DB5-42ED-B5FE-DF838807CEF4}" type="slidenum">
              <a:rPr lang="en-US">
                <a:latin typeface="Times New Roman" pitchFamily="18" charset="0"/>
              </a:rPr>
              <a:pPr eaLnBrk="1" hangingPunct="1"/>
              <a:t>45</a:t>
            </a:fld>
            <a:endParaRPr lang="en-US">
              <a:latin typeface="Times New Roman" pitchFamily="18" charset="0"/>
            </a:endParaRPr>
          </a:p>
        </p:txBody>
      </p:sp>
      <p:sp>
        <p:nvSpPr>
          <p:cNvPr id="50179" name="Rectangle 2"/>
          <p:cNvSpPr>
            <a:spLocks noGrp="1" noRot="1" noChangeAspect="1" noChangeArrowheads="1" noTextEdit="1"/>
          </p:cNvSpPr>
          <p:nvPr>
            <p:ph type="sldImg"/>
          </p:nvPr>
        </p:nvSpPr>
        <p:spPr>
          <a:xfrm>
            <a:off x="393700" y="692150"/>
            <a:ext cx="6072188" cy="3416300"/>
          </a:xfrm>
          <a:ln/>
        </p:spPr>
      </p:sp>
      <p:sp>
        <p:nvSpPr>
          <p:cNvPr id="50180" name="Rectangle 3"/>
          <p:cNvSpPr>
            <a:spLocks noGrp="1" noChangeArrowheads="1"/>
          </p:cNvSpPr>
          <p:nvPr>
            <p:ph type="body" idx="1"/>
          </p:nvPr>
        </p:nvSpPr>
        <p:spPr>
          <a:xfrm>
            <a:off x="914400" y="4341813"/>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10" tIns="44954" rIns="89910" bIns="44954"/>
          <a:lstStyle/>
          <a:p>
            <a:endParaRPr lang="en-US"/>
          </a:p>
        </p:txBody>
      </p:sp>
    </p:spTree>
    <p:extLst>
      <p:ext uri="{BB962C8B-B14F-4D97-AF65-F5344CB8AC3E}">
        <p14:creationId xmlns:p14="http://schemas.microsoft.com/office/powerpoint/2010/main" val="460282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44A14AA5-63E7-4E86-9A7D-38B268850754}" type="slidenum">
              <a:rPr lang="en-US">
                <a:latin typeface="Times New Roman" pitchFamily="18" charset="0"/>
              </a:rPr>
              <a:pPr eaLnBrk="1" hangingPunct="1"/>
              <a:t>46</a:t>
            </a:fld>
            <a:endParaRPr lang="en-US">
              <a:latin typeface="Times New Roman" pitchFamily="18" charset="0"/>
            </a:endParaRPr>
          </a:p>
        </p:txBody>
      </p:sp>
      <p:sp>
        <p:nvSpPr>
          <p:cNvPr id="52227" name="Rectangle 2"/>
          <p:cNvSpPr>
            <a:spLocks noGrp="1" noRot="1" noChangeAspect="1" noChangeArrowheads="1" noTextEdit="1"/>
          </p:cNvSpPr>
          <p:nvPr>
            <p:ph type="sldImg"/>
          </p:nvPr>
        </p:nvSpPr>
        <p:spPr>
          <a:xfrm>
            <a:off x="393700" y="692150"/>
            <a:ext cx="6072188" cy="3416300"/>
          </a:xfrm>
          <a:ln/>
        </p:spPr>
      </p:sp>
      <p:sp>
        <p:nvSpPr>
          <p:cNvPr id="52228" name="Rectangle 3"/>
          <p:cNvSpPr>
            <a:spLocks noGrp="1" noChangeArrowheads="1"/>
          </p:cNvSpPr>
          <p:nvPr>
            <p:ph type="body" idx="1"/>
          </p:nvPr>
        </p:nvSpPr>
        <p:spPr>
          <a:xfrm>
            <a:off x="914400" y="4341813"/>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10" tIns="44954" rIns="89910" bIns="44954"/>
          <a:lstStyle/>
          <a:p>
            <a:endParaRPr lang="en-US"/>
          </a:p>
        </p:txBody>
      </p:sp>
    </p:spTree>
    <p:extLst>
      <p:ext uri="{BB962C8B-B14F-4D97-AF65-F5344CB8AC3E}">
        <p14:creationId xmlns:p14="http://schemas.microsoft.com/office/powerpoint/2010/main" val="1199542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9B27EC3D-1FAC-4FD3-AFB0-A221B17904B5}" type="slidenum">
              <a:rPr lang="en-US">
                <a:latin typeface="Times New Roman" pitchFamily="18" charset="0"/>
              </a:rPr>
              <a:pPr eaLnBrk="1" hangingPunct="1"/>
              <a:t>47</a:t>
            </a:fld>
            <a:endParaRPr lang="en-US">
              <a:latin typeface="Times New Roman" pitchFamily="18" charset="0"/>
            </a:endParaRPr>
          </a:p>
        </p:txBody>
      </p:sp>
      <p:sp>
        <p:nvSpPr>
          <p:cNvPr id="53251" name="Rectangle 2"/>
          <p:cNvSpPr>
            <a:spLocks noGrp="1" noRot="1" noChangeAspect="1" noChangeArrowheads="1" noTextEdit="1"/>
          </p:cNvSpPr>
          <p:nvPr>
            <p:ph type="sldImg"/>
          </p:nvPr>
        </p:nvSpPr>
        <p:spPr>
          <a:xfrm>
            <a:off x="393700" y="692150"/>
            <a:ext cx="6072188" cy="3416300"/>
          </a:xfrm>
          <a:ln/>
        </p:spPr>
      </p:sp>
      <p:sp>
        <p:nvSpPr>
          <p:cNvPr id="53252" name="Rectangle 3"/>
          <p:cNvSpPr>
            <a:spLocks noGrp="1" noChangeArrowheads="1"/>
          </p:cNvSpPr>
          <p:nvPr>
            <p:ph type="body" idx="1"/>
          </p:nvPr>
        </p:nvSpPr>
        <p:spPr>
          <a:xfrm>
            <a:off x="914400" y="4341813"/>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10" tIns="44954" rIns="89910" bIns="44954"/>
          <a:lstStyle/>
          <a:p>
            <a:endParaRPr lang="en-US"/>
          </a:p>
        </p:txBody>
      </p:sp>
    </p:spTree>
    <p:extLst>
      <p:ext uri="{BB962C8B-B14F-4D97-AF65-F5344CB8AC3E}">
        <p14:creationId xmlns:p14="http://schemas.microsoft.com/office/powerpoint/2010/main" val="25394628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8254F0E7-B2E1-4C07-B002-3010E19628B2}" type="slidenum">
              <a:rPr lang="en-US">
                <a:latin typeface="Times New Roman" pitchFamily="18" charset="0"/>
              </a:rPr>
              <a:pPr eaLnBrk="1" hangingPunct="1"/>
              <a:t>48</a:t>
            </a:fld>
            <a:endParaRPr lang="en-US">
              <a:latin typeface="Times New Roman" pitchFamily="18" charset="0"/>
            </a:endParaRPr>
          </a:p>
        </p:txBody>
      </p:sp>
      <p:sp>
        <p:nvSpPr>
          <p:cNvPr id="54275" name="Rectangle 2"/>
          <p:cNvSpPr>
            <a:spLocks noGrp="1" noRot="1" noChangeAspect="1" noChangeArrowheads="1" noTextEdit="1"/>
          </p:cNvSpPr>
          <p:nvPr>
            <p:ph type="sldImg"/>
          </p:nvPr>
        </p:nvSpPr>
        <p:spPr>
          <a:xfrm>
            <a:off x="393700" y="692150"/>
            <a:ext cx="6072188" cy="3416300"/>
          </a:xfrm>
          <a:ln/>
        </p:spPr>
      </p:sp>
      <p:sp>
        <p:nvSpPr>
          <p:cNvPr id="54276" name="Rectangle 3"/>
          <p:cNvSpPr>
            <a:spLocks noGrp="1" noChangeArrowheads="1"/>
          </p:cNvSpPr>
          <p:nvPr>
            <p:ph type="body" idx="1"/>
          </p:nvPr>
        </p:nvSpPr>
        <p:spPr>
          <a:xfrm>
            <a:off x="914400" y="4341813"/>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10" tIns="44954" rIns="89910" bIns="44954"/>
          <a:lstStyle/>
          <a:p>
            <a:endParaRPr lang="en-US"/>
          </a:p>
        </p:txBody>
      </p:sp>
    </p:spTree>
    <p:extLst>
      <p:ext uri="{BB962C8B-B14F-4D97-AF65-F5344CB8AC3E}">
        <p14:creationId xmlns:p14="http://schemas.microsoft.com/office/powerpoint/2010/main" val="34048164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AF5E53A5-FCC4-4FC2-A242-0C1236D0F274}" type="slidenum">
              <a:rPr lang="en-US">
                <a:latin typeface="Times New Roman" pitchFamily="18" charset="0"/>
              </a:rPr>
              <a:pPr eaLnBrk="1" hangingPunct="1"/>
              <a:t>49</a:t>
            </a:fld>
            <a:endParaRPr lang="en-US">
              <a:latin typeface="Times New Roman" pitchFamily="18" charset="0"/>
            </a:endParaRPr>
          </a:p>
        </p:txBody>
      </p:sp>
      <p:sp>
        <p:nvSpPr>
          <p:cNvPr id="55299" name="Rectangle 2"/>
          <p:cNvSpPr>
            <a:spLocks noGrp="1" noRot="1" noChangeAspect="1" noChangeArrowheads="1" noTextEdit="1"/>
          </p:cNvSpPr>
          <p:nvPr>
            <p:ph type="sldImg"/>
          </p:nvPr>
        </p:nvSpPr>
        <p:spPr>
          <a:xfrm>
            <a:off x="393700" y="692150"/>
            <a:ext cx="6072188" cy="3416300"/>
          </a:xfrm>
          <a:ln/>
        </p:spPr>
      </p:sp>
      <p:sp>
        <p:nvSpPr>
          <p:cNvPr id="55300" name="Rectangle 3"/>
          <p:cNvSpPr>
            <a:spLocks noGrp="1" noChangeArrowheads="1"/>
          </p:cNvSpPr>
          <p:nvPr>
            <p:ph type="body" idx="1"/>
          </p:nvPr>
        </p:nvSpPr>
        <p:spPr>
          <a:xfrm>
            <a:off x="914400" y="4341813"/>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10" tIns="44954" rIns="89910" bIns="44954"/>
          <a:lstStyle/>
          <a:p>
            <a:endParaRPr lang="en-US"/>
          </a:p>
        </p:txBody>
      </p:sp>
    </p:spTree>
    <p:extLst>
      <p:ext uri="{BB962C8B-B14F-4D97-AF65-F5344CB8AC3E}">
        <p14:creationId xmlns:p14="http://schemas.microsoft.com/office/powerpoint/2010/main" val="3724453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3B00688-DD30-448C-9531-59D1647269D2}" type="slidenum">
              <a:rPr lang="en-US"/>
              <a:pPr>
                <a:defRPr/>
              </a:pPr>
              <a:t>‹#›</a:t>
            </a:fld>
            <a:endParaRPr lang="en-US"/>
          </a:p>
        </p:txBody>
      </p:sp>
    </p:spTree>
    <p:extLst>
      <p:ext uri="{BB962C8B-B14F-4D97-AF65-F5344CB8AC3E}">
        <p14:creationId xmlns:p14="http://schemas.microsoft.com/office/powerpoint/2010/main" val="2651755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7E9B87D-4310-40E6-A79C-670259D61B74}" type="slidenum">
              <a:rPr lang="en-US"/>
              <a:pPr>
                <a:defRPr/>
              </a:pPr>
              <a:t>‹#›</a:t>
            </a:fld>
            <a:endParaRPr lang="en-US"/>
          </a:p>
        </p:txBody>
      </p:sp>
    </p:spTree>
    <p:extLst>
      <p:ext uri="{BB962C8B-B14F-4D97-AF65-F5344CB8AC3E}">
        <p14:creationId xmlns:p14="http://schemas.microsoft.com/office/powerpoint/2010/main" val="313135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AB39841-6C67-408A-B781-E13CFB702DAF}" type="slidenum">
              <a:rPr lang="en-US"/>
              <a:pPr>
                <a:defRPr/>
              </a:pPr>
              <a:t>‹#›</a:t>
            </a:fld>
            <a:endParaRPr lang="en-US"/>
          </a:p>
        </p:txBody>
      </p:sp>
    </p:spTree>
    <p:extLst>
      <p:ext uri="{BB962C8B-B14F-4D97-AF65-F5344CB8AC3E}">
        <p14:creationId xmlns:p14="http://schemas.microsoft.com/office/powerpoint/2010/main" val="959095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A37697B3-E0EE-4FF6-9867-6ED9BE408507}" type="slidenum">
              <a:rPr lang="en-US"/>
              <a:pPr>
                <a:defRPr/>
              </a:pPr>
              <a:t>‹#›</a:t>
            </a:fld>
            <a:endParaRPr lang="en-US"/>
          </a:p>
        </p:txBody>
      </p:sp>
    </p:spTree>
    <p:extLst>
      <p:ext uri="{BB962C8B-B14F-4D97-AF65-F5344CB8AC3E}">
        <p14:creationId xmlns:p14="http://schemas.microsoft.com/office/powerpoint/2010/main" val="2814885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F11AB6A9-3573-4EAD-A52D-0057F9BF05E1}" type="slidenum">
              <a:rPr lang="en-US"/>
              <a:pPr>
                <a:defRPr/>
              </a:pPr>
              <a:t>‹#›</a:t>
            </a:fld>
            <a:endParaRPr lang="en-US"/>
          </a:p>
        </p:txBody>
      </p:sp>
    </p:spTree>
    <p:extLst>
      <p:ext uri="{BB962C8B-B14F-4D97-AF65-F5344CB8AC3E}">
        <p14:creationId xmlns:p14="http://schemas.microsoft.com/office/powerpoint/2010/main" val="4152414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975CBD6-7626-441C-80E7-732F8AA0D87E}" type="slidenum">
              <a:rPr lang="en-US"/>
              <a:pPr>
                <a:defRPr/>
              </a:pPr>
              <a:t>‹#›</a:t>
            </a:fld>
            <a:endParaRPr lang="en-US"/>
          </a:p>
        </p:txBody>
      </p:sp>
    </p:spTree>
    <p:extLst>
      <p:ext uri="{BB962C8B-B14F-4D97-AF65-F5344CB8AC3E}">
        <p14:creationId xmlns:p14="http://schemas.microsoft.com/office/powerpoint/2010/main" val="211874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5DC88BCC-72B4-41C7-A0B9-76130FB8AFBE}" type="slidenum">
              <a:rPr lang="en-US"/>
              <a:pPr>
                <a:defRPr/>
              </a:pPr>
              <a:t>‹#›</a:t>
            </a:fld>
            <a:endParaRPr lang="en-US"/>
          </a:p>
        </p:txBody>
      </p:sp>
    </p:spTree>
    <p:extLst>
      <p:ext uri="{BB962C8B-B14F-4D97-AF65-F5344CB8AC3E}">
        <p14:creationId xmlns:p14="http://schemas.microsoft.com/office/powerpoint/2010/main" val="415467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83EC9A9F-A659-47FF-8762-BDDAB070219A}" type="slidenum">
              <a:rPr lang="en-US"/>
              <a:pPr>
                <a:defRPr/>
              </a:pPr>
              <a:t>‹#›</a:t>
            </a:fld>
            <a:endParaRPr lang="en-US"/>
          </a:p>
        </p:txBody>
      </p:sp>
    </p:spTree>
    <p:extLst>
      <p:ext uri="{BB962C8B-B14F-4D97-AF65-F5344CB8AC3E}">
        <p14:creationId xmlns:p14="http://schemas.microsoft.com/office/powerpoint/2010/main" val="41187744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666C286E-3C9B-4E57-A085-35DE88DD1693}" type="slidenum">
              <a:rPr lang="en-US"/>
              <a:pPr>
                <a:defRPr/>
              </a:pPr>
              <a:t>‹#›</a:t>
            </a:fld>
            <a:endParaRPr lang="en-US"/>
          </a:p>
        </p:txBody>
      </p:sp>
    </p:spTree>
    <p:extLst>
      <p:ext uri="{BB962C8B-B14F-4D97-AF65-F5344CB8AC3E}">
        <p14:creationId xmlns:p14="http://schemas.microsoft.com/office/powerpoint/2010/main" val="3262974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6C9F1005-DE48-4DAC-BEA9-6EFB6DAC2A24}" type="slidenum">
              <a:rPr lang="en-US"/>
              <a:pPr>
                <a:defRPr/>
              </a:pPr>
              <a:t>‹#›</a:t>
            </a:fld>
            <a:endParaRPr lang="en-US"/>
          </a:p>
        </p:txBody>
      </p:sp>
    </p:spTree>
    <p:extLst>
      <p:ext uri="{BB962C8B-B14F-4D97-AF65-F5344CB8AC3E}">
        <p14:creationId xmlns:p14="http://schemas.microsoft.com/office/powerpoint/2010/main" val="25356735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7A622B9-8350-4EAF-94C7-D3BA261856CC}" type="slidenum">
              <a:rPr lang="en-US"/>
              <a:pPr>
                <a:defRPr/>
              </a:pPr>
              <a:t>‹#›</a:t>
            </a:fld>
            <a:endParaRPr lang="en-US"/>
          </a:p>
        </p:txBody>
      </p:sp>
    </p:spTree>
    <p:extLst>
      <p:ext uri="{BB962C8B-B14F-4D97-AF65-F5344CB8AC3E}">
        <p14:creationId xmlns:p14="http://schemas.microsoft.com/office/powerpoint/2010/main" val="1123770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5123" name="Rectangle 3"/>
          <p:cNvSpPr>
            <a:spLocks noGrp="1" noChangeArrowheads="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0804" name="Rectangle 4"/>
          <p:cNvSpPr>
            <a:spLocks noGrp="1" noChangeArrowheads="1"/>
          </p:cNvSpPr>
          <p:nvPr>
            <p:ph type="dt" sz="half" idx="2"/>
          </p:nvPr>
        </p:nvSpPr>
        <p:spPr bwMode="auto">
          <a:xfrm>
            <a:off x="609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lvl1pPr>
          </a:lstStyle>
          <a:p>
            <a:pPr>
              <a:defRPr/>
            </a:pPr>
            <a:endParaRPr lang="en-US"/>
          </a:p>
        </p:txBody>
      </p:sp>
      <p:sp>
        <p:nvSpPr>
          <p:cNvPr id="460805" name="Rectangle 5"/>
          <p:cNvSpPr>
            <a:spLocks noGrp="1" noChangeArrowheads="1"/>
          </p:cNvSpPr>
          <p:nvPr>
            <p:ph type="ftr" sz="quarter" idx="3"/>
          </p:nvPr>
        </p:nvSpPr>
        <p:spPr bwMode="auto">
          <a:xfrm>
            <a:off x="4165600" y="6245225"/>
            <a:ext cx="3860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smtClean="0"/>
            </a:lvl1pPr>
          </a:lstStyle>
          <a:p>
            <a:pPr>
              <a:defRPr/>
            </a:pPr>
            <a:endParaRPr lang="en-US"/>
          </a:p>
        </p:txBody>
      </p:sp>
      <p:sp>
        <p:nvSpPr>
          <p:cNvPr id="460806" name="Rectangle 6"/>
          <p:cNvSpPr>
            <a:spLocks noGrp="1" noChangeArrowheads="1"/>
          </p:cNvSpPr>
          <p:nvPr>
            <p:ph type="sldNum" sz="quarter" idx="4"/>
          </p:nvPr>
        </p:nvSpPr>
        <p:spPr bwMode="auto">
          <a:xfrm>
            <a:off x="8737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lvl1pPr>
          </a:lstStyle>
          <a:p>
            <a:pPr>
              <a:defRPr/>
            </a:pPr>
            <a:fld id="{A0A92705-B493-4EF0-9D4C-44B84B2075E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gi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ctrTitle"/>
          </p:nvPr>
        </p:nvSpPr>
        <p:spPr/>
        <p:txBody>
          <a:bodyPr/>
          <a:lstStyle/>
          <a:p>
            <a:pPr eaLnBrk="1" hangingPunct="1"/>
            <a:r>
              <a:rPr lang="en-US" dirty="0"/>
              <a:t>Heuristics</a:t>
            </a:r>
          </a:p>
        </p:txBody>
      </p:sp>
      <p:sp>
        <p:nvSpPr>
          <p:cNvPr id="2" name="Slide Number Placeholder 1"/>
          <p:cNvSpPr>
            <a:spLocks noGrp="1"/>
          </p:cNvSpPr>
          <p:nvPr>
            <p:ph type="sldNum" sz="quarter" idx="12"/>
          </p:nvPr>
        </p:nvSpPr>
        <p:spPr/>
        <p:txBody>
          <a:bodyPr/>
          <a:lstStyle/>
          <a:p>
            <a:pPr>
              <a:defRPr/>
            </a:pPr>
            <a:fld id="{33B00688-DD30-448C-9531-59D1647269D2}" type="slidenum">
              <a:rPr lang="en-US" smtClean="0"/>
              <a:pPr>
                <a:defRPr/>
              </a:pPr>
              <a:t>1</a:t>
            </a:fld>
            <a:endParaRPr lang="en-US"/>
          </a:p>
        </p:txBody>
      </p:sp>
      <p:pic>
        <p:nvPicPr>
          <p:cNvPr id="1026" name="Picture 2" descr="https://uxmag.com/sites/default/files/styles/300x207/public/legacy/articleimage_15.jpg?itok=kFZR8S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4114800"/>
            <a:ext cx="2857500" cy="19716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you send an email with Gmail</a:t>
            </a:r>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10</a:t>
            </a:fld>
            <a:endParaRPr lang="en-US"/>
          </a:p>
        </p:txBody>
      </p:sp>
      <p:pic>
        <p:nvPicPr>
          <p:cNvPr id="5" name="Picture 4"/>
          <p:cNvPicPr>
            <a:picLocks noChangeAspect="1"/>
          </p:cNvPicPr>
          <p:nvPr/>
        </p:nvPicPr>
        <p:blipFill>
          <a:blip r:embed="rId2"/>
          <a:stretch>
            <a:fillRect/>
          </a:stretch>
        </p:blipFill>
        <p:spPr>
          <a:xfrm>
            <a:off x="3360781" y="2819400"/>
            <a:ext cx="5470439" cy="1468256"/>
          </a:xfrm>
          <a:prstGeom prst="rect">
            <a:avLst/>
          </a:prstGeom>
        </p:spPr>
      </p:pic>
    </p:spTree>
    <p:extLst>
      <p:ext uri="{BB962C8B-B14F-4D97-AF65-F5344CB8AC3E}">
        <p14:creationId xmlns:p14="http://schemas.microsoft.com/office/powerpoint/2010/main" val="1398430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ct val="20000"/>
              </a:spcBef>
            </a:pPr>
            <a:r>
              <a:rPr lang="en-US" dirty="0"/>
              <a:t>H2. Match between system and real world</a:t>
            </a:r>
          </a:p>
        </p:txBody>
      </p:sp>
      <p:sp>
        <p:nvSpPr>
          <p:cNvPr id="3" name="Content Placeholder 2"/>
          <p:cNvSpPr>
            <a:spLocks noGrp="1"/>
          </p:cNvSpPr>
          <p:nvPr>
            <p:ph idx="1"/>
          </p:nvPr>
        </p:nvSpPr>
        <p:spPr/>
        <p:txBody>
          <a:bodyPr/>
          <a:lstStyle/>
          <a:p>
            <a:pPr marL="0" indent="0">
              <a:buNone/>
            </a:pPr>
            <a:r>
              <a:rPr lang="en-US" dirty="0"/>
              <a:t>Metaphor</a:t>
            </a:r>
            <a:r>
              <a:rPr lang="en-US" altLang="zh-CN" dirty="0"/>
              <a:t>-</a:t>
            </a:r>
            <a:r>
              <a:rPr lang="en-US" altLang="zh-CN" dirty="0">
                <a:solidFill>
                  <a:srgbClr val="FF0000"/>
                </a:solidFill>
              </a:rPr>
              <a:t>What are you talking about?</a:t>
            </a:r>
          </a:p>
          <a:p>
            <a:pPr marL="0" indent="0">
              <a:buNone/>
            </a:pPr>
            <a:r>
              <a:rPr lang="en-US" dirty="0"/>
              <a:t>The system should speak the users language, with words, and concepts that are familiar to the user</a:t>
            </a:r>
          </a:p>
        </p:txBody>
      </p:sp>
      <p:pic>
        <p:nvPicPr>
          <p:cNvPr id="1026" name="Picture 2" descr="Grocery Cart with Can Set   -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3110" y="3860776"/>
            <a:ext cx="1855804" cy="257750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shopping car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19601" y="3970547"/>
            <a:ext cx="2134743" cy="2044016"/>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11</a:t>
            </a:fld>
            <a:endParaRPr lang="en-US"/>
          </a:p>
        </p:txBody>
      </p:sp>
      <p:pic>
        <p:nvPicPr>
          <p:cNvPr id="7" name="Picture 6"/>
          <p:cNvPicPr>
            <a:picLocks noChangeAspect="1"/>
          </p:cNvPicPr>
          <p:nvPr/>
        </p:nvPicPr>
        <p:blipFill>
          <a:blip r:embed="rId4"/>
          <a:stretch>
            <a:fillRect/>
          </a:stretch>
        </p:blipFill>
        <p:spPr>
          <a:xfrm>
            <a:off x="8229601" y="4153302"/>
            <a:ext cx="1680731" cy="1853115"/>
          </a:xfrm>
          <a:prstGeom prst="rect">
            <a:avLst/>
          </a:prstGeom>
        </p:spPr>
      </p:pic>
    </p:spTree>
    <p:extLst>
      <p:ext uri="{BB962C8B-B14F-4D97-AF65-F5344CB8AC3E}">
        <p14:creationId xmlns:p14="http://schemas.microsoft.com/office/powerpoint/2010/main" val="2474342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5122" name="Picture 2" descr="https://cdn-images-1.medium.com/max/800/1*j2ae_WE7dBpDe3puFdqqzQ.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105300" y="263753"/>
            <a:ext cx="5981401" cy="448605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3657599" y="5334001"/>
            <a:ext cx="4876801" cy="830997"/>
          </a:xfrm>
          <a:prstGeom prst="rect">
            <a:avLst/>
          </a:prstGeom>
        </p:spPr>
        <p:txBody>
          <a:bodyPr wrap="square">
            <a:spAutoFit/>
          </a:bodyPr>
          <a:lstStyle/>
          <a:p>
            <a:r>
              <a:rPr lang="en-US" sz="2400" b="1" dirty="0">
                <a:latin typeface="Calibri" panose="020F0502020204030204" pitchFamily="34" charset="0"/>
              </a:rPr>
              <a:t>Requested credit card details are matched with a real credit card.</a:t>
            </a:r>
          </a:p>
        </p:txBody>
      </p:sp>
      <p:sp>
        <p:nvSpPr>
          <p:cNvPr id="7" name="Slide Number Placeholder 6"/>
          <p:cNvSpPr>
            <a:spLocks noGrp="1"/>
          </p:cNvSpPr>
          <p:nvPr>
            <p:ph type="sldNum" sz="quarter" idx="12"/>
          </p:nvPr>
        </p:nvSpPr>
        <p:spPr/>
        <p:txBody>
          <a:bodyPr/>
          <a:lstStyle/>
          <a:p>
            <a:pPr>
              <a:defRPr/>
            </a:pPr>
            <a:fld id="{A37697B3-E0EE-4FF6-9867-6ED9BE408507}" type="slidenum">
              <a:rPr lang="en-US" smtClean="0"/>
              <a:pPr>
                <a:defRPr/>
              </a:pPr>
              <a:t>12</a:t>
            </a:fld>
            <a:endParaRPr lang="en-US"/>
          </a:p>
        </p:txBody>
      </p:sp>
    </p:spTree>
    <p:extLst>
      <p:ext uri="{BB962C8B-B14F-4D97-AF65-F5344CB8AC3E}">
        <p14:creationId xmlns:p14="http://schemas.microsoft.com/office/powerpoint/2010/main" val="3796279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13</a:t>
            </a:fld>
            <a:endParaRPr lang="en-US"/>
          </a:p>
        </p:txBody>
      </p:sp>
      <p:pic>
        <p:nvPicPr>
          <p:cNvPr id="1026" name="Picture 2" descr="Heuristics Principles, Match between system and the real worl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2479" y="274639"/>
            <a:ext cx="6387042" cy="410051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3886200" y="4927492"/>
            <a:ext cx="4572000" cy="646331"/>
          </a:xfrm>
          <a:prstGeom prst="rect">
            <a:avLst/>
          </a:prstGeom>
        </p:spPr>
        <p:txBody>
          <a:bodyPr>
            <a:spAutoFit/>
          </a:bodyPr>
          <a:lstStyle/>
          <a:p>
            <a:r>
              <a:rPr lang="en-US" dirty="0" err="1">
                <a:latin typeface="Droid Serif"/>
              </a:rPr>
              <a:t>iBooks</a:t>
            </a:r>
            <a:r>
              <a:rPr lang="en-US" dirty="0">
                <a:latin typeface="Droid Serif"/>
              </a:rPr>
              <a:t> iPad application using the metaphor of wooden book shelf.</a:t>
            </a:r>
            <a:endParaRPr lang="en-US" dirty="0"/>
          </a:p>
        </p:txBody>
      </p:sp>
    </p:spTree>
    <p:extLst>
      <p:ext uri="{BB962C8B-B14F-4D97-AF65-F5344CB8AC3E}">
        <p14:creationId xmlns:p14="http://schemas.microsoft.com/office/powerpoint/2010/main" val="3992328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Kids’ Website should use kids’ words</a:t>
            </a:r>
            <a:endParaRPr lang="en-US"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14</a:t>
            </a:fld>
            <a:endParaRPr lang="en-US"/>
          </a:p>
        </p:txBody>
      </p:sp>
      <p:pic>
        <p:nvPicPr>
          <p:cNvPr id="5" name="Picture 4"/>
          <p:cNvPicPr>
            <a:picLocks noChangeAspect="1"/>
          </p:cNvPicPr>
          <p:nvPr/>
        </p:nvPicPr>
        <p:blipFill>
          <a:blip r:embed="rId2"/>
          <a:stretch>
            <a:fillRect/>
          </a:stretch>
        </p:blipFill>
        <p:spPr>
          <a:xfrm>
            <a:off x="2174515" y="2049326"/>
            <a:ext cx="7842971" cy="3627711"/>
          </a:xfrm>
          <a:prstGeom prst="rect">
            <a:avLst/>
          </a:prstGeom>
        </p:spPr>
      </p:pic>
    </p:spTree>
    <p:extLst>
      <p:ext uri="{BB962C8B-B14F-4D97-AF65-F5344CB8AC3E}">
        <p14:creationId xmlns:p14="http://schemas.microsoft.com/office/powerpoint/2010/main" val="3462223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H3. User control and freedom</a:t>
            </a:r>
          </a:p>
        </p:txBody>
      </p:sp>
      <p:sp>
        <p:nvSpPr>
          <p:cNvPr id="3" name="Content Placeholder 2"/>
          <p:cNvSpPr>
            <a:spLocks noGrp="1"/>
          </p:cNvSpPr>
          <p:nvPr>
            <p:ph idx="1"/>
          </p:nvPr>
        </p:nvSpPr>
        <p:spPr/>
        <p:txBody>
          <a:bodyPr/>
          <a:lstStyle/>
          <a:p>
            <a:pPr marL="0" indent="0">
              <a:buNone/>
            </a:pPr>
            <a:r>
              <a:rPr lang="en-US" i="1" dirty="0"/>
              <a:t>Users often choose system functions by mistake and will need a clearly marked “emergency exit” to leave the unwanted state without having to go through an extended dialogue. Support undo and redo.</a:t>
            </a:r>
          </a:p>
          <a:p>
            <a:pPr marL="0" indent="0">
              <a:buNone/>
            </a:pPr>
            <a:r>
              <a:rPr lang="en-US" altLang="zh-CN" dirty="0">
                <a:solidFill>
                  <a:srgbClr val="FF0000"/>
                </a:solidFill>
              </a:rPr>
              <a:t>-Oops!</a:t>
            </a:r>
            <a:endParaRPr lang="en-US" dirty="0">
              <a:solidFill>
                <a:srgbClr val="FF0000"/>
              </a:solidFill>
            </a:endParaRPr>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15</a:t>
            </a:fld>
            <a:endParaRPr lang="en-US"/>
          </a:p>
        </p:txBody>
      </p:sp>
    </p:spTree>
    <p:extLst>
      <p:ext uri="{BB962C8B-B14F-4D97-AF65-F5344CB8AC3E}">
        <p14:creationId xmlns:p14="http://schemas.microsoft.com/office/powerpoint/2010/main" val="773569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6146" name="Picture 2" descr="https://cdn-images-1.medium.com/max/800/1*meDfOQS80Vsdv0Zg7oemtA.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6686" y="375898"/>
            <a:ext cx="8190156" cy="244860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971800" y="3401517"/>
            <a:ext cx="6629400" cy="1384995"/>
          </a:xfrm>
          <a:prstGeom prst="rect">
            <a:avLst/>
          </a:prstGeom>
        </p:spPr>
        <p:txBody>
          <a:bodyPr wrap="square">
            <a:spAutoFit/>
          </a:bodyPr>
          <a:lstStyle/>
          <a:p>
            <a:r>
              <a:rPr lang="en-US" sz="2800" b="1" dirty="0">
                <a:latin typeface="Calibri" panose="020F0502020204030204" pitchFamily="34" charset="0"/>
              </a:rPr>
              <a:t>If you attached a large file in Gmail by mistakenly, you can cancel it before its fully uploaded.</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16</a:t>
            </a:fld>
            <a:endParaRPr lang="en-US"/>
          </a:p>
        </p:txBody>
      </p:sp>
    </p:spTree>
    <p:extLst>
      <p:ext uri="{BB962C8B-B14F-4D97-AF65-F5344CB8AC3E}">
        <p14:creationId xmlns:p14="http://schemas.microsoft.com/office/powerpoint/2010/main" val="660273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7170" name="Picture 2" descr="https://cdn-images-1.medium.com/max/800/1*Pn13sVIuVhvOFZo94I-29Q.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6885" y="609600"/>
            <a:ext cx="7478230" cy="304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590801" y="4191001"/>
            <a:ext cx="7244315" cy="1200329"/>
          </a:xfrm>
          <a:prstGeom prst="rect">
            <a:avLst/>
          </a:prstGeom>
        </p:spPr>
        <p:txBody>
          <a:bodyPr wrap="square">
            <a:spAutoFit/>
          </a:bodyPr>
          <a:lstStyle/>
          <a:p>
            <a:r>
              <a:rPr lang="en-US" sz="2400" b="1" dirty="0">
                <a:latin typeface="Calibri" panose="020F0502020204030204" pitchFamily="34" charset="0"/>
              </a:rPr>
              <a:t>When you trigger an action accidentally, and you want to get out of there without going through any of the details, small cross is there to rescue you.</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17</a:t>
            </a:fld>
            <a:endParaRPr lang="en-US"/>
          </a:p>
        </p:txBody>
      </p:sp>
    </p:spTree>
    <p:extLst>
      <p:ext uri="{BB962C8B-B14F-4D97-AF65-F5344CB8AC3E}">
        <p14:creationId xmlns:p14="http://schemas.microsoft.com/office/powerpoint/2010/main" val="2139461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8434" name="Picture 2" descr="https://cdn-images-1.medium.com/max/800/1*85dIRmZl76vxpgnX4AHf9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895350"/>
            <a:ext cx="7620000" cy="14097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2971800" y="2928914"/>
            <a:ext cx="6248400" cy="830997"/>
          </a:xfrm>
          <a:prstGeom prst="rect">
            <a:avLst/>
          </a:prstGeom>
        </p:spPr>
        <p:txBody>
          <a:bodyPr wrap="square">
            <a:spAutoFit/>
          </a:bodyPr>
          <a:lstStyle/>
          <a:p>
            <a:r>
              <a:rPr lang="en-US" sz="2400" dirty="0">
                <a:latin typeface="+mj-lt"/>
              </a:rPr>
              <a:t>Gmail’s flash message with undo action when we accidentally delete an email.</a:t>
            </a:r>
          </a:p>
        </p:txBody>
      </p:sp>
      <p:sp>
        <p:nvSpPr>
          <p:cNvPr id="6" name="Slide Number Placeholder 5"/>
          <p:cNvSpPr>
            <a:spLocks noGrp="1"/>
          </p:cNvSpPr>
          <p:nvPr>
            <p:ph type="sldNum" sz="quarter" idx="12"/>
          </p:nvPr>
        </p:nvSpPr>
        <p:spPr/>
        <p:txBody>
          <a:bodyPr/>
          <a:lstStyle/>
          <a:p>
            <a:pPr>
              <a:defRPr/>
            </a:pPr>
            <a:fld id="{A37697B3-E0EE-4FF6-9867-6ED9BE408507}" type="slidenum">
              <a:rPr lang="en-US" smtClean="0"/>
              <a:pPr>
                <a:defRPr/>
              </a:pPr>
              <a:t>18</a:t>
            </a:fld>
            <a:endParaRPr lang="en-US"/>
          </a:p>
        </p:txBody>
      </p:sp>
    </p:spTree>
    <p:extLst>
      <p:ext uri="{BB962C8B-B14F-4D97-AF65-F5344CB8AC3E}">
        <p14:creationId xmlns:p14="http://schemas.microsoft.com/office/powerpoint/2010/main" val="14078121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H4. Consistency and standards</a:t>
            </a:r>
          </a:p>
        </p:txBody>
      </p:sp>
      <p:sp>
        <p:nvSpPr>
          <p:cNvPr id="3" name="Content Placeholder 2"/>
          <p:cNvSpPr>
            <a:spLocks noGrp="1"/>
          </p:cNvSpPr>
          <p:nvPr>
            <p:ph idx="1"/>
          </p:nvPr>
        </p:nvSpPr>
        <p:spPr/>
        <p:txBody>
          <a:bodyPr/>
          <a:lstStyle/>
          <a:p>
            <a:pPr marL="0" indent="0">
              <a:buNone/>
            </a:pPr>
            <a:r>
              <a:rPr lang="en-US" i="1" dirty="0"/>
              <a:t>Users should not have to wonder whether different words, situations, or actions mean the same thing. Follow platform conventions.</a:t>
            </a:r>
          </a:p>
          <a:p>
            <a:pPr marL="0" indent="0">
              <a:buNone/>
            </a:pPr>
            <a:r>
              <a:rPr lang="en-US" altLang="zh-CN" i="1" dirty="0">
                <a:solidFill>
                  <a:srgbClr val="FF0000"/>
                </a:solidFill>
              </a:rPr>
              <a:t>-</a:t>
            </a:r>
            <a:r>
              <a:rPr lang="en-US" altLang="zh-CN" dirty="0">
                <a:solidFill>
                  <a:srgbClr val="FF0000"/>
                </a:solidFill>
              </a:rPr>
              <a:t>Oh, I know that!</a:t>
            </a:r>
            <a:endParaRPr lang="en-US" dirty="0">
              <a:solidFill>
                <a:srgbClr val="FF0000"/>
              </a:solidFill>
            </a:endParaRPr>
          </a:p>
          <a:p>
            <a:pPr marL="0" indent="0">
              <a:buNone/>
            </a:pPr>
            <a:endParaRPr lang="en-US" dirty="0"/>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19</a:t>
            </a:fld>
            <a:endParaRPr lang="en-US"/>
          </a:p>
        </p:txBody>
      </p:sp>
    </p:spTree>
    <p:extLst>
      <p:ext uri="{BB962C8B-B14F-4D97-AF65-F5344CB8AC3E}">
        <p14:creationId xmlns:p14="http://schemas.microsoft.com/office/powerpoint/2010/main" val="928822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en-US" dirty="0"/>
              <a:t>Heuristic Evaluation</a:t>
            </a:r>
          </a:p>
        </p:txBody>
      </p:sp>
      <p:sp>
        <p:nvSpPr>
          <p:cNvPr id="8195" name="Rectangle 3"/>
          <p:cNvSpPr>
            <a:spLocks noGrp="1" noChangeArrowheads="1"/>
          </p:cNvSpPr>
          <p:nvPr>
            <p:ph type="body" idx="1"/>
          </p:nvPr>
        </p:nvSpPr>
        <p:spPr>
          <a:xfrm>
            <a:off x="685800" y="1360020"/>
            <a:ext cx="10820400" cy="4876800"/>
          </a:xfrm>
        </p:spPr>
        <p:txBody>
          <a:bodyPr/>
          <a:lstStyle/>
          <a:p>
            <a:pPr eaLnBrk="1" hangingPunct="1"/>
            <a:r>
              <a:rPr lang="en-US" sz="2800" dirty="0"/>
              <a:t>Developed by </a:t>
            </a:r>
            <a:r>
              <a:rPr lang="en-US" sz="2800" dirty="0" err="1"/>
              <a:t>Jakob</a:t>
            </a:r>
            <a:r>
              <a:rPr lang="en-US" sz="2800" dirty="0"/>
              <a:t> Nielsen</a:t>
            </a:r>
          </a:p>
          <a:p>
            <a:pPr eaLnBrk="1" hangingPunct="1"/>
            <a:r>
              <a:rPr lang="en-US" sz="2800" dirty="0">
                <a:solidFill>
                  <a:srgbClr val="FF0000"/>
                </a:solidFill>
              </a:rPr>
              <a:t>Helps find usability problems in a UI design</a:t>
            </a:r>
          </a:p>
          <a:p>
            <a:pPr eaLnBrk="1" hangingPunct="1"/>
            <a:r>
              <a:rPr lang="en-US" sz="2800" dirty="0"/>
              <a:t>Small set (3-5) of evaluators examine UI</a:t>
            </a:r>
          </a:p>
          <a:p>
            <a:pPr lvl="1" eaLnBrk="1" hangingPunct="1"/>
            <a:r>
              <a:rPr lang="en-US" sz="2400" dirty="0"/>
              <a:t>independently check for compliance with usability principles (“heuristics”)</a:t>
            </a:r>
          </a:p>
          <a:p>
            <a:pPr lvl="1" eaLnBrk="1" hangingPunct="1"/>
            <a:r>
              <a:rPr lang="en-US" sz="2400" dirty="0"/>
              <a:t>different evaluators will find different problems</a:t>
            </a:r>
          </a:p>
          <a:p>
            <a:pPr lvl="1" eaLnBrk="1" hangingPunct="1"/>
            <a:r>
              <a:rPr lang="en-US" sz="2400" dirty="0"/>
              <a:t>evaluators only communicate afterwards</a:t>
            </a:r>
          </a:p>
          <a:p>
            <a:pPr lvl="2" eaLnBrk="1" hangingPunct="1"/>
            <a:r>
              <a:rPr lang="en-US" sz="2000" dirty="0"/>
              <a:t>findings are then aggregated</a:t>
            </a:r>
          </a:p>
          <a:p>
            <a:pPr eaLnBrk="1" hangingPunct="1"/>
            <a:r>
              <a:rPr lang="en-US" sz="2800" dirty="0"/>
              <a:t>Can perform on working UI or on sketches</a:t>
            </a:r>
          </a:p>
        </p:txBody>
      </p:sp>
      <p:sp>
        <p:nvSpPr>
          <p:cNvPr id="2" name="Rectangle 1"/>
          <p:cNvSpPr/>
          <p:nvPr/>
        </p:nvSpPr>
        <p:spPr>
          <a:xfrm>
            <a:off x="2819400" y="6107668"/>
            <a:ext cx="6096000" cy="369332"/>
          </a:xfrm>
          <a:prstGeom prst="rect">
            <a:avLst/>
          </a:prstGeom>
        </p:spPr>
        <p:txBody>
          <a:bodyPr wrap="square">
            <a:spAutoFit/>
          </a:bodyPr>
          <a:lstStyle/>
          <a:p>
            <a:r>
              <a:rPr lang="en-US" dirty="0"/>
              <a:t>https://www.nngroup.com/articles/ten-usability-heuristics/</a:t>
            </a:r>
          </a:p>
        </p:txBody>
      </p:sp>
      <p:sp>
        <p:nvSpPr>
          <p:cNvPr id="3" name="Slide Number Placeholder 2"/>
          <p:cNvSpPr>
            <a:spLocks noGrp="1"/>
          </p:cNvSpPr>
          <p:nvPr>
            <p:ph type="sldNum" sz="quarter" idx="12"/>
          </p:nvPr>
        </p:nvSpPr>
        <p:spPr/>
        <p:txBody>
          <a:bodyPr/>
          <a:lstStyle/>
          <a:p>
            <a:pPr>
              <a:defRPr/>
            </a:pPr>
            <a:fld id="{A37697B3-E0EE-4FF6-9867-6ED9BE408507}" type="slidenum">
              <a:rPr lang="en-US" smtClean="0"/>
              <a:pPr>
                <a:defRPr/>
              </a:pPr>
              <a:t>2</a:t>
            </a:fld>
            <a:endParaRPr lang="en-US"/>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cdn-images-1.medium.com/max/800/1*H6VW4miQWxjb0LAIBIKyPQ.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1275" y="274638"/>
            <a:ext cx="7029450" cy="752476"/>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https://cdn-images-1.medium.com/max/800/1*yovB7Tdj7C4-Wxigoyz4w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4263" y="1243695"/>
            <a:ext cx="4943475" cy="1238250"/>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https://cdn-images-1.medium.com/max/800/1*SaOSYOAg2HTpwlGbXiEeJ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0299" y="2481946"/>
            <a:ext cx="7391400" cy="110490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314699" y="4446821"/>
            <a:ext cx="5562601" cy="646331"/>
          </a:xfrm>
          <a:prstGeom prst="rect">
            <a:avLst/>
          </a:prstGeom>
        </p:spPr>
        <p:txBody>
          <a:bodyPr wrap="square">
            <a:spAutoFit/>
          </a:bodyPr>
          <a:lstStyle/>
          <a:p>
            <a:r>
              <a:rPr lang="en-US" b="1" dirty="0">
                <a:latin typeface="+mj-lt"/>
              </a:rPr>
              <a:t>You will always find sign-in, profile details and shopping cart information at the top right corner.</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20</a:t>
            </a:fld>
            <a:endParaRPr lang="en-US"/>
          </a:p>
        </p:txBody>
      </p:sp>
    </p:spTree>
    <p:extLst>
      <p:ext uri="{BB962C8B-B14F-4D97-AF65-F5344CB8AC3E}">
        <p14:creationId xmlns:p14="http://schemas.microsoft.com/office/powerpoint/2010/main" val="3918094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10242" name="Picture 2" descr="https://cdn-images-1.medium.com/max/800/1*oy9UACyb078J7bHPjyS5z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381000"/>
            <a:ext cx="7620000" cy="274320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476500" y="3482876"/>
            <a:ext cx="7239000" cy="2308324"/>
          </a:xfrm>
          <a:prstGeom prst="rect">
            <a:avLst/>
          </a:prstGeom>
        </p:spPr>
        <p:txBody>
          <a:bodyPr wrap="square">
            <a:spAutoFit/>
          </a:bodyPr>
          <a:lstStyle/>
          <a:p>
            <a:r>
              <a:rPr lang="en-US" sz="2400" b="1" dirty="0">
                <a:latin typeface="+mj-lt"/>
              </a:rPr>
              <a:t>Microsoft Word, Excel, and PowerPoint all use the same style toolbar with the same primary menu options: Home, Insert, Page Layout… </a:t>
            </a:r>
          </a:p>
          <a:p>
            <a:endParaRPr lang="en-US" sz="2400" b="1" dirty="0">
              <a:latin typeface="+mj-lt"/>
            </a:endParaRPr>
          </a:p>
          <a:p>
            <a:r>
              <a:rPr lang="en-US" sz="2400" b="1" dirty="0">
                <a:latin typeface="+mj-lt"/>
              </a:rPr>
              <a:t>Consistency results in efficiency and perceived intuitiveness</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21</a:t>
            </a:fld>
            <a:endParaRPr lang="en-US"/>
          </a:p>
        </p:txBody>
      </p:sp>
    </p:spTree>
    <p:extLst>
      <p:ext uri="{BB962C8B-B14F-4D97-AF65-F5344CB8AC3E}">
        <p14:creationId xmlns:p14="http://schemas.microsoft.com/office/powerpoint/2010/main" val="1557635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1981200" y="274638"/>
            <a:ext cx="8229600" cy="4581144"/>
          </a:xfrm>
          <a:prstGeom prst="rect">
            <a:avLst/>
          </a:prstGeom>
        </p:spPr>
      </p:pic>
      <p:sp>
        <p:nvSpPr>
          <p:cNvPr id="6" name="TextBox 5"/>
          <p:cNvSpPr txBox="1"/>
          <p:nvPr/>
        </p:nvSpPr>
        <p:spPr>
          <a:xfrm>
            <a:off x="4287332" y="5264757"/>
            <a:ext cx="3899465" cy="369332"/>
          </a:xfrm>
          <a:prstGeom prst="rect">
            <a:avLst/>
          </a:prstGeom>
          <a:noFill/>
        </p:spPr>
        <p:txBody>
          <a:bodyPr wrap="none" rtlCol="0">
            <a:spAutoFit/>
          </a:bodyPr>
          <a:lstStyle/>
          <a:p>
            <a:r>
              <a:rPr lang="en-US" b="1" dirty="0"/>
              <a:t>Violation of Consistency principle</a:t>
            </a:r>
          </a:p>
        </p:txBody>
      </p:sp>
      <p:sp>
        <p:nvSpPr>
          <p:cNvPr id="7" name="Slide Number Placeholder 6"/>
          <p:cNvSpPr>
            <a:spLocks noGrp="1"/>
          </p:cNvSpPr>
          <p:nvPr>
            <p:ph type="sldNum" sz="quarter" idx="12"/>
          </p:nvPr>
        </p:nvSpPr>
        <p:spPr/>
        <p:txBody>
          <a:bodyPr/>
          <a:lstStyle/>
          <a:p>
            <a:pPr>
              <a:defRPr/>
            </a:pPr>
            <a:fld id="{A37697B3-E0EE-4FF6-9867-6ED9BE408507}" type="slidenum">
              <a:rPr lang="en-US" smtClean="0"/>
              <a:pPr>
                <a:defRPr/>
              </a:pPr>
              <a:t>22</a:t>
            </a:fld>
            <a:endParaRPr lang="en-US"/>
          </a:p>
        </p:txBody>
      </p:sp>
    </p:spTree>
    <p:extLst>
      <p:ext uri="{BB962C8B-B14F-4D97-AF65-F5344CB8AC3E}">
        <p14:creationId xmlns:p14="http://schemas.microsoft.com/office/powerpoint/2010/main" val="727439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79628" y="1143000"/>
            <a:ext cx="7632745" cy="2982912"/>
          </a:xfrm>
          <a:prstGeom prst="rect">
            <a:avLst/>
          </a:prstGeom>
        </p:spPr>
      </p:pic>
      <p:pic>
        <p:nvPicPr>
          <p:cNvPr id="5" name="Picture 4"/>
          <p:cNvPicPr>
            <a:picLocks noChangeAspect="1"/>
          </p:cNvPicPr>
          <p:nvPr/>
        </p:nvPicPr>
        <p:blipFill>
          <a:blip r:embed="rId3"/>
          <a:stretch>
            <a:fillRect/>
          </a:stretch>
        </p:blipFill>
        <p:spPr>
          <a:xfrm>
            <a:off x="5339102" y="4419601"/>
            <a:ext cx="4573270" cy="879475"/>
          </a:xfrm>
          <a:prstGeom prst="rect">
            <a:avLst/>
          </a:prstGeom>
        </p:spPr>
      </p:pic>
      <p:sp>
        <p:nvSpPr>
          <p:cNvPr id="6" name="Slide Number Placeholder 5"/>
          <p:cNvSpPr>
            <a:spLocks noGrp="1"/>
          </p:cNvSpPr>
          <p:nvPr>
            <p:ph type="sldNum" sz="quarter" idx="12"/>
          </p:nvPr>
        </p:nvSpPr>
        <p:spPr/>
        <p:txBody>
          <a:bodyPr/>
          <a:lstStyle/>
          <a:p>
            <a:pPr>
              <a:defRPr/>
            </a:pPr>
            <a:fld id="{A37697B3-E0EE-4FF6-9867-6ED9BE408507}" type="slidenum">
              <a:rPr lang="en-US" smtClean="0"/>
              <a:pPr>
                <a:defRPr/>
              </a:pPr>
              <a:t>23</a:t>
            </a:fld>
            <a:endParaRPr lang="en-US"/>
          </a:p>
        </p:txBody>
      </p:sp>
    </p:spTree>
    <p:extLst>
      <p:ext uri="{BB962C8B-B14F-4D97-AF65-F5344CB8AC3E}">
        <p14:creationId xmlns:p14="http://schemas.microsoft.com/office/powerpoint/2010/main" val="619675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Ctrl + F in Outlook</a:t>
            </a:r>
            <a:endParaRPr lang="en-US" dirty="0"/>
          </a:p>
        </p:txBody>
      </p:sp>
      <p:sp>
        <p:nvSpPr>
          <p:cNvPr id="3" name="Content Placeholder 2"/>
          <p:cNvSpPr>
            <a:spLocks noGrp="1"/>
          </p:cNvSpPr>
          <p:nvPr>
            <p:ph idx="1"/>
          </p:nvPr>
        </p:nvSpPr>
        <p:spPr>
          <a:xfrm>
            <a:off x="609600" y="1600201"/>
            <a:ext cx="5715000" cy="1143001"/>
          </a:xfrm>
        </p:spPr>
        <p:txBody>
          <a:bodyPr/>
          <a:lstStyle/>
          <a:p>
            <a:pPr marL="0" indent="0">
              <a:buNone/>
            </a:pPr>
            <a:r>
              <a:rPr lang="en-US" dirty="0"/>
              <a:t>Is used to reply an email</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24</a:t>
            </a:fld>
            <a:endParaRPr lang="en-US"/>
          </a:p>
        </p:txBody>
      </p:sp>
    </p:spTree>
    <p:extLst>
      <p:ext uri="{BB962C8B-B14F-4D97-AF65-F5344CB8AC3E}">
        <p14:creationId xmlns:p14="http://schemas.microsoft.com/office/powerpoint/2010/main" val="22028222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H5. Error prevention</a:t>
            </a:r>
          </a:p>
        </p:txBody>
      </p:sp>
      <p:sp>
        <p:nvSpPr>
          <p:cNvPr id="3" name="Content Placeholder 2"/>
          <p:cNvSpPr>
            <a:spLocks noGrp="1"/>
          </p:cNvSpPr>
          <p:nvPr>
            <p:ph idx="1"/>
          </p:nvPr>
        </p:nvSpPr>
        <p:spPr>
          <a:xfrm>
            <a:off x="609600" y="1600201"/>
            <a:ext cx="10972800" cy="3200399"/>
          </a:xfrm>
        </p:spPr>
        <p:txBody>
          <a:bodyPr/>
          <a:lstStyle/>
          <a:p>
            <a:pPr marL="0" indent="0">
              <a:buNone/>
            </a:pPr>
            <a:r>
              <a:rPr lang="en-US" i="1" dirty="0"/>
              <a:t>Even better than good error messages is a careful design which prevents a problem from occurring in the first place. Either eliminate error-prone conditions or check for them and present users with a confirmation option before they commit to the action.</a:t>
            </a:r>
            <a:endParaRPr lang="en-US" dirty="0"/>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25</a:t>
            </a:fld>
            <a:endParaRPr lang="en-US"/>
          </a:p>
        </p:txBody>
      </p:sp>
    </p:spTree>
    <p:extLst>
      <p:ext uri="{BB962C8B-B14F-4D97-AF65-F5344CB8AC3E}">
        <p14:creationId xmlns:p14="http://schemas.microsoft.com/office/powerpoint/2010/main" val="30614157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s://cdn-images-1.medium.com/max/1000/1*fun-93vjFC__nwaiP_4l0Q.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990601"/>
            <a:ext cx="7620000" cy="224028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104900" y="4419600"/>
            <a:ext cx="9829800" cy="1200329"/>
          </a:xfrm>
          <a:prstGeom prst="rect">
            <a:avLst/>
          </a:prstGeom>
        </p:spPr>
        <p:txBody>
          <a:bodyPr wrap="square">
            <a:spAutoFit/>
          </a:bodyPr>
          <a:lstStyle/>
          <a:p>
            <a:r>
              <a:rPr lang="en-US" sz="2400" b="1" dirty="0">
                <a:latin typeface="+mj-lt"/>
              </a:rPr>
              <a:t>When you try to send an attachment through Gmail and forgets to attach it, Gmail smartly detects that you haven't attached the file and warn you before you send the mail.</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26</a:t>
            </a:fld>
            <a:endParaRPr lang="en-US"/>
          </a:p>
        </p:txBody>
      </p:sp>
    </p:spTree>
    <p:extLst>
      <p:ext uri="{BB962C8B-B14F-4D97-AF65-F5344CB8AC3E}">
        <p14:creationId xmlns:p14="http://schemas.microsoft.com/office/powerpoint/2010/main" val="6903672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s://cdn-images-1.medium.com/max/800/1*0S3uIAbMLdQJZRMrUf_wt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0400" y="18143"/>
            <a:ext cx="6210300" cy="443355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685800" y="4572000"/>
            <a:ext cx="11125200" cy="830997"/>
          </a:xfrm>
          <a:prstGeom prst="rect">
            <a:avLst/>
          </a:prstGeom>
        </p:spPr>
        <p:txBody>
          <a:bodyPr wrap="square">
            <a:spAutoFit/>
          </a:bodyPr>
          <a:lstStyle/>
          <a:p>
            <a:r>
              <a:rPr lang="en-US" sz="2400" b="1" dirty="0">
                <a:latin typeface="+mj-lt"/>
              </a:rPr>
              <a:t>When you choose a password tips are provided to prevent errors and password strength is calculated and displayed as you type.</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27</a:t>
            </a:fld>
            <a:endParaRPr lang="en-US"/>
          </a:p>
        </p:txBody>
      </p:sp>
    </p:spTree>
    <p:extLst>
      <p:ext uri="{BB962C8B-B14F-4D97-AF65-F5344CB8AC3E}">
        <p14:creationId xmlns:p14="http://schemas.microsoft.com/office/powerpoint/2010/main" val="33416147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https://cdn-images-1.medium.com/max/800/1*KCpCPsPXDcNhriIaFtyk5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1" y="533400"/>
            <a:ext cx="7200899" cy="41148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495549" y="4648201"/>
            <a:ext cx="6629400" cy="461665"/>
          </a:xfrm>
          <a:prstGeom prst="rect">
            <a:avLst/>
          </a:prstGeom>
        </p:spPr>
        <p:txBody>
          <a:bodyPr wrap="square">
            <a:spAutoFit/>
          </a:bodyPr>
          <a:lstStyle/>
          <a:p>
            <a:r>
              <a:rPr lang="en-US" sz="2400" b="1" dirty="0">
                <a:latin typeface="+mj-lt"/>
              </a:rPr>
              <a:t>Google Search trying to correct spelling</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28</a:t>
            </a:fld>
            <a:endParaRPr lang="en-US"/>
          </a:p>
        </p:txBody>
      </p:sp>
    </p:spTree>
    <p:extLst>
      <p:ext uri="{BB962C8B-B14F-4D97-AF65-F5344CB8AC3E}">
        <p14:creationId xmlns:p14="http://schemas.microsoft.com/office/powerpoint/2010/main" val="18438801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H6. Recognition rather than recall</a:t>
            </a:r>
          </a:p>
        </p:txBody>
      </p:sp>
      <p:sp>
        <p:nvSpPr>
          <p:cNvPr id="3" name="Content Placeholder 2"/>
          <p:cNvSpPr>
            <a:spLocks noGrp="1"/>
          </p:cNvSpPr>
          <p:nvPr>
            <p:ph idx="1"/>
          </p:nvPr>
        </p:nvSpPr>
        <p:spPr>
          <a:xfrm>
            <a:off x="381000" y="1600201"/>
            <a:ext cx="11201400" cy="2819399"/>
          </a:xfrm>
        </p:spPr>
        <p:txBody>
          <a:bodyPr/>
          <a:lstStyle/>
          <a:p>
            <a:pPr marL="0" indent="0">
              <a:buNone/>
            </a:pPr>
            <a:r>
              <a:rPr lang="en-US" i="1" dirty="0"/>
              <a:t>Minimize the user’s memory load by making objects, actions, and options visible. The user should not have to remember information from one part of the dialogue to another. Instructions for use of the system should be visible or easily retrievable whenever appropriate.</a:t>
            </a:r>
            <a:endParaRPr lang="en-US" dirty="0"/>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29</a:t>
            </a:fld>
            <a:endParaRPr lang="en-US"/>
          </a:p>
        </p:txBody>
      </p:sp>
    </p:spTree>
    <p:extLst>
      <p:ext uri="{BB962C8B-B14F-4D97-AF65-F5344CB8AC3E}">
        <p14:creationId xmlns:p14="http://schemas.microsoft.com/office/powerpoint/2010/main" val="3680768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descr="Image result for Jakob Nielse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2436" y="274638"/>
            <a:ext cx="5215764" cy="3468687"/>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descr="Image result for Jakob Nielse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2998" y="3743325"/>
            <a:ext cx="3505202" cy="1971676"/>
          </a:xfrm>
          <a:prstGeom prst="rect">
            <a:avLst/>
          </a:prstGeom>
          <a:noFill/>
          <a:extLst>
            <a:ext uri="{909E8E84-426E-40DD-AFC4-6F175D3DCCD1}">
              <a14:hiddenFill xmlns:a14="http://schemas.microsoft.com/office/drawing/2010/main">
                <a:solidFill>
                  <a:srgbClr val="FFFFFF"/>
                </a:solidFill>
              </a14:hiddenFill>
            </a:ext>
          </a:extLst>
        </p:spPr>
      </p:pic>
      <p:pic>
        <p:nvPicPr>
          <p:cNvPr id="27654" name="Picture 6" descr="Image result for Don Norman teap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8200" y="1601789"/>
            <a:ext cx="3028950" cy="452437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3</a:t>
            </a:fld>
            <a:endParaRPr lang="en-US"/>
          </a:p>
        </p:txBody>
      </p:sp>
    </p:spTree>
    <p:extLst>
      <p:ext uri="{BB962C8B-B14F-4D97-AF65-F5344CB8AC3E}">
        <p14:creationId xmlns:p14="http://schemas.microsoft.com/office/powerpoint/2010/main" val="1621547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6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6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s://cdn-images-1.medium.com/max/800/1*4UG9G-pgUB5XbsO8V1Lc1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219643"/>
            <a:ext cx="7543800" cy="450612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667000" y="4641136"/>
            <a:ext cx="7086600" cy="1569660"/>
          </a:xfrm>
          <a:prstGeom prst="rect">
            <a:avLst/>
          </a:prstGeom>
        </p:spPr>
        <p:txBody>
          <a:bodyPr wrap="square">
            <a:spAutoFit/>
          </a:bodyPr>
          <a:lstStyle/>
          <a:p>
            <a:r>
              <a:rPr lang="en-US" sz="2400" b="1" dirty="0">
                <a:latin typeface="+mj-lt"/>
              </a:rPr>
              <a:t>When you google it gives you list suggestions as you type in based on your previous searches and related most searches. It also lists your matching bookmarks as well.</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30</a:t>
            </a:fld>
            <a:endParaRPr lang="en-US"/>
          </a:p>
        </p:txBody>
      </p:sp>
    </p:spTree>
    <p:extLst>
      <p:ext uri="{BB962C8B-B14F-4D97-AF65-F5344CB8AC3E}">
        <p14:creationId xmlns:p14="http://schemas.microsoft.com/office/powerpoint/2010/main" val="16796275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H7. Flexibility and efficiency of use</a:t>
            </a:r>
          </a:p>
        </p:txBody>
      </p:sp>
      <p:sp>
        <p:nvSpPr>
          <p:cNvPr id="3" name="Content Placeholder 2"/>
          <p:cNvSpPr>
            <a:spLocks noGrp="1"/>
          </p:cNvSpPr>
          <p:nvPr>
            <p:ph idx="1"/>
          </p:nvPr>
        </p:nvSpPr>
        <p:spPr/>
        <p:txBody>
          <a:bodyPr/>
          <a:lstStyle/>
          <a:p>
            <a:pPr marL="0" indent="0">
              <a:buNone/>
            </a:pPr>
            <a:r>
              <a:rPr lang="en-US" i="1" dirty="0"/>
              <a:t>Accelerators — unseen by the novice user — may often speed up the interaction for the expert user such that the system can cater to both inexperienced and experienced users. Allow users to tailor frequent actions.</a:t>
            </a:r>
            <a:endParaRPr lang="en-US" dirty="0"/>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31</a:t>
            </a:fld>
            <a:endParaRPr lang="en-US"/>
          </a:p>
        </p:txBody>
      </p:sp>
    </p:spTree>
    <p:extLst>
      <p:ext uri="{BB962C8B-B14F-4D97-AF65-F5344CB8AC3E}">
        <p14:creationId xmlns:p14="http://schemas.microsoft.com/office/powerpoint/2010/main" val="1644290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781300" y="533400"/>
            <a:ext cx="6629400" cy="4801746"/>
          </a:xfrm>
          <a:prstGeom prst="rect">
            <a:avLst/>
          </a:prstGeom>
        </p:spPr>
      </p:pic>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32</a:t>
            </a:fld>
            <a:endParaRPr lang="en-US"/>
          </a:p>
        </p:txBody>
      </p:sp>
    </p:spTree>
    <p:extLst>
      <p:ext uri="{BB962C8B-B14F-4D97-AF65-F5344CB8AC3E}">
        <p14:creationId xmlns:p14="http://schemas.microsoft.com/office/powerpoint/2010/main" val="1071147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850356" y="533401"/>
            <a:ext cx="6262687" cy="4575137"/>
          </a:xfrm>
          <a:prstGeom prst="rect">
            <a:avLst/>
          </a:prstGeom>
        </p:spPr>
      </p:pic>
      <p:sp>
        <p:nvSpPr>
          <p:cNvPr id="5" name="Oval 4"/>
          <p:cNvSpPr/>
          <p:nvPr/>
        </p:nvSpPr>
        <p:spPr bwMode="auto">
          <a:xfrm>
            <a:off x="8115298" y="979148"/>
            <a:ext cx="685800" cy="609600"/>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endParaRPr lang="en-US"/>
          </a:p>
        </p:txBody>
      </p:sp>
      <p:sp>
        <p:nvSpPr>
          <p:cNvPr id="6" name="Oval 5"/>
          <p:cNvSpPr/>
          <p:nvPr/>
        </p:nvSpPr>
        <p:spPr bwMode="auto">
          <a:xfrm>
            <a:off x="3505198" y="1371600"/>
            <a:ext cx="4953001" cy="304800"/>
          </a:xfrm>
          <a:prstGeom prst="ellipse">
            <a:avLst/>
          </a:prstGeom>
          <a:no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endParaRPr lang="en-US"/>
          </a:p>
        </p:txBody>
      </p:sp>
      <p:sp>
        <p:nvSpPr>
          <p:cNvPr id="8" name="TextBox 7"/>
          <p:cNvSpPr txBox="1"/>
          <p:nvPr/>
        </p:nvSpPr>
        <p:spPr>
          <a:xfrm>
            <a:off x="4183769" y="5248018"/>
            <a:ext cx="3595856" cy="369332"/>
          </a:xfrm>
          <a:prstGeom prst="rect">
            <a:avLst/>
          </a:prstGeom>
          <a:noFill/>
        </p:spPr>
        <p:txBody>
          <a:bodyPr wrap="none" rtlCol="0">
            <a:spAutoFit/>
          </a:bodyPr>
          <a:lstStyle/>
          <a:p>
            <a:r>
              <a:rPr lang="en-US" dirty="0"/>
              <a:t>Advanced users can use the filter</a:t>
            </a:r>
          </a:p>
        </p:txBody>
      </p:sp>
      <p:sp>
        <p:nvSpPr>
          <p:cNvPr id="9" name="Slide Number Placeholder 8"/>
          <p:cNvSpPr>
            <a:spLocks noGrp="1"/>
          </p:cNvSpPr>
          <p:nvPr>
            <p:ph type="sldNum" sz="quarter" idx="12"/>
          </p:nvPr>
        </p:nvSpPr>
        <p:spPr/>
        <p:txBody>
          <a:bodyPr/>
          <a:lstStyle/>
          <a:p>
            <a:pPr>
              <a:defRPr/>
            </a:pPr>
            <a:fld id="{A37697B3-E0EE-4FF6-9867-6ED9BE408507}" type="slidenum">
              <a:rPr lang="en-US" smtClean="0"/>
              <a:pPr>
                <a:defRPr/>
              </a:pPr>
              <a:t>33</a:t>
            </a:fld>
            <a:endParaRPr lang="en-US"/>
          </a:p>
        </p:txBody>
      </p:sp>
    </p:spTree>
    <p:extLst>
      <p:ext uri="{BB962C8B-B14F-4D97-AF65-F5344CB8AC3E}">
        <p14:creationId xmlns:p14="http://schemas.microsoft.com/office/powerpoint/2010/main" val="1985162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descr="https://cdn-images-1.medium.com/max/800/1*GLxlj5Wkk1-nKkI8sgK6t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81734" y="296410"/>
            <a:ext cx="4085732" cy="492841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124200" y="5600839"/>
            <a:ext cx="6400800" cy="707886"/>
          </a:xfrm>
          <a:prstGeom prst="rect">
            <a:avLst/>
          </a:prstGeom>
        </p:spPr>
        <p:txBody>
          <a:bodyPr wrap="square">
            <a:spAutoFit/>
          </a:bodyPr>
          <a:lstStyle/>
          <a:p>
            <a:pPr algn="ctr"/>
            <a:r>
              <a:rPr lang="en-US" sz="2000" dirty="0">
                <a:latin typeface="+mj-lt"/>
              </a:rPr>
              <a:t>Setting up Exchange on Android </a:t>
            </a:r>
          </a:p>
          <a:p>
            <a:pPr algn="ctr"/>
            <a:r>
              <a:rPr lang="en-US" sz="2000" dirty="0">
                <a:latin typeface="+mj-lt"/>
              </a:rPr>
              <a:t>Hide the complex features under Advanced</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34</a:t>
            </a:fld>
            <a:endParaRPr lang="en-US"/>
          </a:p>
        </p:txBody>
      </p:sp>
    </p:spTree>
    <p:extLst>
      <p:ext uri="{BB962C8B-B14F-4D97-AF65-F5344CB8AC3E}">
        <p14:creationId xmlns:p14="http://schemas.microsoft.com/office/powerpoint/2010/main" val="835904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H8. Aesthetic and minimalist design</a:t>
            </a:r>
          </a:p>
        </p:txBody>
      </p:sp>
      <p:sp>
        <p:nvSpPr>
          <p:cNvPr id="3" name="Content Placeholder 2"/>
          <p:cNvSpPr>
            <a:spLocks noGrp="1"/>
          </p:cNvSpPr>
          <p:nvPr>
            <p:ph idx="1"/>
          </p:nvPr>
        </p:nvSpPr>
        <p:spPr/>
        <p:txBody>
          <a:bodyPr/>
          <a:lstStyle/>
          <a:p>
            <a:pPr marL="0" indent="0">
              <a:buNone/>
            </a:pPr>
            <a:r>
              <a:rPr lang="en-US" i="1" dirty="0"/>
              <a:t>Dialogues should not contain information which is irrelevant or rarely needed. Every extra unit of information in a dialogue competes with the relevant units of information and diminishes their relative visibility.</a:t>
            </a:r>
            <a:endParaRPr lang="en-US" dirty="0"/>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35</a:t>
            </a:fld>
            <a:endParaRPr lang="en-US"/>
          </a:p>
        </p:txBody>
      </p:sp>
    </p:spTree>
    <p:extLst>
      <p:ext uri="{BB962C8B-B14F-4D97-AF65-F5344CB8AC3E}">
        <p14:creationId xmlns:p14="http://schemas.microsoft.com/office/powerpoint/2010/main" val="9555436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https://cdn-images-1.medium.com/max/800/1*UBBQjupLplChMQ_OBWXB5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1219200"/>
            <a:ext cx="7620000" cy="3762376"/>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36</a:t>
            </a:fld>
            <a:endParaRPr lang="en-US"/>
          </a:p>
        </p:txBody>
      </p:sp>
    </p:spTree>
    <p:extLst>
      <p:ext uri="{BB962C8B-B14F-4D97-AF65-F5344CB8AC3E}">
        <p14:creationId xmlns:p14="http://schemas.microsoft.com/office/powerpoint/2010/main" val="12770922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https://cdn-images-1.medium.com/max/800/1*LgXCdSMEyvnlJbwLyDDCCQ.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1143000"/>
            <a:ext cx="7620000" cy="373380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37</a:t>
            </a:fld>
            <a:endParaRPr lang="en-US"/>
          </a:p>
        </p:txBody>
      </p:sp>
    </p:spTree>
    <p:extLst>
      <p:ext uri="{BB962C8B-B14F-4D97-AF65-F5344CB8AC3E}">
        <p14:creationId xmlns:p14="http://schemas.microsoft.com/office/powerpoint/2010/main" val="16277614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2743200" y="4860437"/>
            <a:ext cx="6781800" cy="707886"/>
          </a:xfrm>
          <a:prstGeom prst="rect">
            <a:avLst/>
          </a:prstGeom>
        </p:spPr>
        <p:txBody>
          <a:bodyPr wrap="square">
            <a:spAutoFit/>
          </a:bodyPr>
          <a:lstStyle/>
          <a:p>
            <a:r>
              <a:rPr lang="en-US" sz="2000" b="1" dirty="0">
                <a:latin typeface="+mj-lt"/>
              </a:rPr>
              <a:t>Apple provides only the basic information of feature hiding additional information under “Learn More”. </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38</a:t>
            </a:fld>
            <a:endParaRPr lang="en-US"/>
          </a:p>
        </p:txBody>
      </p:sp>
      <p:pic>
        <p:nvPicPr>
          <p:cNvPr id="8" name="Picture 7">
            <a:extLst>
              <a:ext uri="{FF2B5EF4-FFF2-40B4-BE49-F238E27FC236}">
                <a16:creationId xmlns:a16="http://schemas.microsoft.com/office/drawing/2014/main" id="{7173F269-B99D-476D-8155-19D0721C8645}"/>
              </a:ext>
            </a:extLst>
          </p:cNvPr>
          <p:cNvPicPr>
            <a:picLocks noChangeAspect="1"/>
          </p:cNvPicPr>
          <p:nvPr/>
        </p:nvPicPr>
        <p:blipFill>
          <a:blip r:embed="rId2"/>
          <a:stretch>
            <a:fillRect/>
          </a:stretch>
        </p:blipFill>
        <p:spPr>
          <a:xfrm>
            <a:off x="1600200" y="434873"/>
            <a:ext cx="8991600" cy="4306503"/>
          </a:xfrm>
          <a:prstGeom prst="rect">
            <a:avLst/>
          </a:prstGeom>
        </p:spPr>
      </p:pic>
    </p:spTree>
    <p:extLst>
      <p:ext uri="{BB962C8B-B14F-4D97-AF65-F5344CB8AC3E}">
        <p14:creationId xmlns:p14="http://schemas.microsoft.com/office/powerpoint/2010/main" val="16548787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H9. Help users recognize, diagnose, and recover from errors</a:t>
            </a:r>
          </a:p>
        </p:txBody>
      </p:sp>
      <p:sp>
        <p:nvSpPr>
          <p:cNvPr id="3" name="Content Placeholder 2"/>
          <p:cNvSpPr>
            <a:spLocks noGrp="1"/>
          </p:cNvSpPr>
          <p:nvPr>
            <p:ph idx="1"/>
          </p:nvPr>
        </p:nvSpPr>
        <p:spPr/>
        <p:txBody>
          <a:bodyPr/>
          <a:lstStyle/>
          <a:p>
            <a:pPr marL="0" indent="0">
              <a:buNone/>
            </a:pPr>
            <a:r>
              <a:rPr lang="en-US" i="1" dirty="0"/>
              <a:t>Error messages should be expressed in plain language (no codes), precisely indicate the problem, and constructively suggest a solution.</a:t>
            </a:r>
            <a:endParaRPr lang="en-US" dirty="0"/>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39</a:t>
            </a:fld>
            <a:endParaRPr lang="en-US"/>
          </a:p>
        </p:txBody>
      </p:sp>
    </p:spTree>
    <p:extLst>
      <p:ext uri="{BB962C8B-B14F-4D97-AF65-F5344CB8AC3E}">
        <p14:creationId xmlns:p14="http://schemas.microsoft.com/office/powerpoint/2010/main" val="4132590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type="title"/>
          </p:nvPr>
        </p:nvSpPr>
        <p:spPr/>
        <p:txBody>
          <a:bodyPr/>
          <a:lstStyle/>
          <a:p>
            <a:pPr eaLnBrk="1" hangingPunct="1"/>
            <a:r>
              <a:rPr lang="en-US"/>
              <a:t>Phases of Heuristic Evaluation</a:t>
            </a:r>
          </a:p>
        </p:txBody>
      </p:sp>
      <p:sp>
        <p:nvSpPr>
          <p:cNvPr id="9220" name="Rectangle 3"/>
          <p:cNvSpPr>
            <a:spLocks noGrp="1" noChangeArrowheads="1"/>
          </p:cNvSpPr>
          <p:nvPr>
            <p:ph type="body" idx="1"/>
          </p:nvPr>
        </p:nvSpPr>
        <p:spPr>
          <a:xfrm>
            <a:off x="609600" y="1219200"/>
            <a:ext cx="10972800" cy="4800600"/>
          </a:xfrm>
        </p:spPr>
        <p:txBody>
          <a:bodyPr/>
          <a:lstStyle/>
          <a:p>
            <a:pPr eaLnBrk="1" hangingPunct="1">
              <a:buFontTx/>
              <a:buNone/>
            </a:pPr>
            <a:r>
              <a:rPr lang="en-US" sz="2800" dirty="0"/>
              <a:t>1) </a:t>
            </a:r>
            <a:r>
              <a:rPr lang="en-US" sz="2400" dirty="0"/>
              <a:t>Pre-evaluation training</a:t>
            </a:r>
          </a:p>
          <a:p>
            <a:pPr lvl="1" eaLnBrk="1" hangingPunct="1"/>
            <a:r>
              <a:rPr lang="en-US" sz="2000" dirty="0"/>
              <a:t>give evaluators needed domain knowledge and information on the scenarios</a:t>
            </a:r>
          </a:p>
          <a:p>
            <a:pPr eaLnBrk="1" hangingPunct="1">
              <a:buFontTx/>
              <a:buNone/>
            </a:pPr>
            <a:r>
              <a:rPr lang="en-US" sz="2400" dirty="0"/>
              <a:t>2) Evaluation</a:t>
            </a:r>
          </a:p>
          <a:p>
            <a:pPr lvl="1" eaLnBrk="1" hangingPunct="1"/>
            <a:r>
              <a:rPr lang="en-US" sz="2000" dirty="0"/>
              <a:t>individual evaluate</a:t>
            </a:r>
          </a:p>
          <a:p>
            <a:pPr lvl="1" eaLnBrk="1" hangingPunct="1"/>
            <a:r>
              <a:rPr lang="en-US" sz="2000" dirty="0"/>
              <a:t>aggregate results</a:t>
            </a:r>
          </a:p>
          <a:p>
            <a:pPr eaLnBrk="1" hangingPunct="1">
              <a:buFontTx/>
              <a:buNone/>
            </a:pPr>
            <a:r>
              <a:rPr lang="en-US" sz="2400" dirty="0"/>
              <a:t>3) Severity rating</a:t>
            </a:r>
          </a:p>
          <a:p>
            <a:pPr lvl="1" eaLnBrk="1" hangingPunct="1"/>
            <a:r>
              <a:rPr lang="en-US" sz="2000" dirty="0"/>
              <a:t>determine how severe each problem is (priority)</a:t>
            </a:r>
          </a:p>
          <a:p>
            <a:pPr lvl="1" eaLnBrk="1" hangingPunct="1"/>
            <a:r>
              <a:rPr lang="en-US" sz="2000" dirty="0"/>
              <a:t>Individual rating first and then aggregate results</a:t>
            </a:r>
          </a:p>
          <a:p>
            <a:pPr lvl="1" eaLnBrk="1" hangingPunct="1"/>
            <a:r>
              <a:rPr lang="en-US" sz="2000" dirty="0"/>
              <a:t>Possible solution</a:t>
            </a:r>
          </a:p>
          <a:p>
            <a:pPr eaLnBrk="1" hangingPunct="1">
              <a:buFontTx/>
              <a:buNone/>
            </a:pPr>
            <a:r>
              <a:rPr lang="en-US" sz="2400" dirty="0"/>
              <a:t>4) Debriefing</a:t>
            </a:r>
          </a:p>
          <a:p>
            <a:pPr lvl="1" eaLnBrk="1" hangingPunct="1"/>
            <a:r>
              <a:rPr lang="en-US" sz="2000" dirty="0"/>
              <a:t>discuss the outcome with design team</a:t>
            </a:r>
            <a:endParaRPr lang="en-US" sz="2400" dirty="0"/>
          </a:p>
        </p:txBody>
      </p:sp>
      <p:sp>
        <p:nvSpPr>
          <p:cNvPr id="2" name="Slide Number Placeholder 1"/>
          <p:cNvSpPr>
            <a:spLocks noGrp="1"/>
          </p:cNvSpPr>
          <p:nvPr>
            <p:ph type="sldNum" sz="quarter" idx="12"/>
          </p:nvPr>
        </p:nvSpPr>
        <p:spPr/>
        <p:txBody>
          <a:bodyPr/>
          <a:lstStyle/>
          <a:p>
            <a:pPr>
              <a:defRPr/>
            </a:pPr>
            <a:fld id="{A37697B3-E0EE-4FF6-9867-6ED9BE408507}" type="slidenum">
              <a:rPr lang="en-US" smtClean="0"/>
              <a:pPr>
                <a:defRPr/>
              </a:pPr>
              <a:t>4</a:t>
            </a:fld>
            <a:endParaRPr lang="en-US"/>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Image result for 40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2347" y="411163"/>
            <a:ext cx="6887306" cy="571500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40</a:t>
            </a:fld>
            <a:endParaRPr lang="en-US"/>
          </a:p>
        </p:txBody>
      </p:sp>
    </p:spTree>
    <p:extLst>
      <p:ext uri="{BB962C8B-B14F-4D97-AF65-F5344CB8AC3E}">
        <p14:creationId xmlns:p14="http://schemas.microsoft.com/office/powerpoint/2010/main" val="9772712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https://cdn-images-1.medium.com/max/1000/1*1TWVg096b32036SAuSPZsQ.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381000"/>
            <a:ext cx="7620000" cy="451866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819400" y="5082223"/>
            <a:ext cx="6858000" cy="646331"/>
          </a:xfrm>
          <a:prstGeom prst="rect">
            <a:avLst/>
          </a:prstGeom>
        </p:spPr>
        <p:txBody>
          <a:bodyPr wrap="square">
            <a:spAutoFit/>
          </a:bodyPr>
          <a:lstStyle/>
          <a:p>
            <a:r>
              <a:rPr lang="en-US" b="1" dirty="0">
                <a:latin typeface="+mj-lt"/>
              </a:rPr>
              <a:t>This funny error message keeps the audience engaged, while relevant links keep you on your website.</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41</a:t>
            </a:fld>
            <a:endParaRPr lang="en-US"/>
          </a:p>
        </p:txBody>
      </p:sp>
    </p:spTree>
    <p:extLst>
      <p:ext uri="{BB962C8B-B14F-4D97-AF65-F5344CB8AC3E}">
        <p14:creationId xmlns:p14="http://schemas.microsoft.com/office/powerpoint/2010/main" val="13213515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https://cdn-images-1.medium.com/max/800/1*B_GFcK00eAg0NfOoIyWLn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8950" y="300038"/>
            <a:ext cx="6134100" cy="427139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028950" y="4648836"/>
            <a:ext cx="6496050" cy="1200329"/>
          </a:xfrm>
          <a:prstGeom prst="rect">
            <a:avLst/>
          </a:prstGeom>
        </p:spPr>
        <p:txBody>
          <a:bodyPr wrap="square">
            <a:spAutoFit/>
          </a:bodyPr>
          <a:lstStyle/>
          <a:p>
            <a:r>
              <a:rPr lang="en-US" b="1" dirty="0">
                <a:latin typeface="+mj-lt"/>
              </a:rPr>
              <a:t>When there is an error you should not panic user, you need to help them recover by suggesting a solution. This error message assures you are safe and suggest some alternative links.</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42</a:t>
            </a:fld>
            <a:endParaRPr lang="en-US"/>
          </a:p>
        </p:txBody>
      </p:sp>
    </p:spTree>
    <p:extLst>
      <p:ext uri="{BB962C8B-B14F-4D97-AF65-F5344CB8AC3E}">
        <p14:creationId xmlns:p14="http://schemas.microsoft.com/office/powerpoint/2010/main" val="31359662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H10. Help and documentation</a:t>
            </a:r>
          </a:p>
        </p:txBody>
      </p:sp>
      <p:sp>
        <p:nvSpPr>
          <p:cNvPr id="3" name="Content Placeholder 2"/>
          <p:cNvSpPr>
            <a:spLocks noGrp="1"/>
          </p:cNvSpPr>
          <p:nvPr>
            <p:ph idx="1"/>
          </p:nvPr>
        </p:nvSpPr>
        <p:spPr/>
        <p:txBody>
          <a:bodyPr/>
          <a:lstStyle/>
          <a:p>
            <a:pPr marL="0" indent="0">
              <a:buNone/>
            </a:pPr>
            <a:r>
              <a:rPr lang="en-US" i="1" dirty="0"/>
              <a:t>Even though it is better if the system can be used without documentation, it may be necessary to provide help and documentation. Any such information should be easy to search, focused on the user’s task, list concrete steps to be carried out, and not be too large.</a:t>
            </a:r>
            <a:endParaRPr lang="en-US" dirty="0"/>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43</a:t>
            </a:fld>
            <a:endParaRPr lang="en-US"/>
          </a:p>
        </p:txBody>
      </p:sp>
    </p:spTree>
    <p:extLst>
      <p:ext uri="{BB962C8B-B14F-4D97-AF65-F5344CB8AC3E}">
        <p14:creationId xmlns:p14="http://schemas.microsoft.com/office/powerpoint/2010/main" val="39569839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descr="https://cdn-images-1.medium.com/max/800/1*5lB_yKBpGeR20j2RRcFo2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274638"/>
            <a:ext cx="7620000" cy="405765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514600" y="4650607"/>
            <a:ext cx="7391400" cy="1015663"/>
          </a:xfrm>
          <a:prstGeom prst="rect">
            <a:avLst/>
          </a:prstGeom>
        </p:spPr>
        <p:txBody>
          <a:bodyPr wrap="square">
            <a:spAutoFit/>
          </a:bodyPr>
          <a:lstStyle/>
          <a:p>
            <a:r>
              <a:rPr lang="en-US" sz="2000" b="1" dirty="0">
                <a:latin typeface="+mj-lt"/>
              </a:rPr>
              <a:t>An example of </a:t>
            </a:r>
            <a:r>
              <a:rPr lang="en-US" sz="2000" b="1" dirty="0" err="1">
                <a:latin typeface="+mj-lt"/>
              </a:rPr>
              <a:t>GoDaddy’s</a:t>
            </a:r>
            <a:r>
              <a:rPr lang="en-US" sz="2000" b="1" dirty="0">
                <a:latin typeface="+mj-lt"/>
              </a:rPr>
              <a:t> Help page. While there is a search field, there are main categories and frequently asked queries on the same page.</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44</a:t>
            </a:fld>
            <a:endParaRPr lang="en-US"/>
          </a:p>
        </p:txBody>
      </p:sp>
    </p:spTree>
    <p:extLst>
      <p:ext uri="{BB962C8B-B14F-4D97-AF65-F5344CB8AC3E}">
        <p14:creationId xmlns:p14="http://schemas.microsoft.com/office/powerpoint/2010/main" val="16771909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2"/>
          <p:cNvSpPr>
            <a:spLocks noGrp="1" noChangeArrowheads="1"/>
          </p:cNvSpPr>
          <p:nvPr>
            <p:ph type="title"/>
          </p:nvPr>
        </p:nvSpPr>
        <p:spPr/>
        <p:txBody>
          <a:bodyPr/>
          <a:lstStyle/>
          <a:p>
            <a:pPr eaLnBrk="1" hangingPunct="1"/>
            <a:r>
              <a:rPr lang="en-US"/>
              <a:t>How to Perform H.E.</a:t>
            </a:r>
          </a:p>
        </p:txBody>
      </p:sp>
      <p:sp>
        <p:nvSpPr>
          <p:cNvPr id="11268" name="Rectangle 3"/>
          <p:cNvSpPr>
            <a:spLocks noGrp="1" noChangeArrowheads="1"/>
          </p:cNvSpPr>
          <p:nvPr>
            <p:ph type="body" idx="1"/>
          </p:nvPr>
        </p:nvSpPr>
        <p:spPr>
          <a:xfrm>
            <a:off x="609600" y="1524000"/>
            <a:ext cx="10972800" cy="4648200"/>
          </a:xfrm>
        </p:spPr>
        <p:txBody>
          <a:bodyPr/>
          <a:lstStyle/>
          <a:p>
            <a:pPr eaLnBrk="1" hangingPunct="1"/>
            <a:r>
              <a:rPr lang="en-US" dirty="0"/>
              <a:t>At least two passes for each evaluator</a:t>
            </a:r>
          </a:p>
          <a:p>
            <a:pPr lvl="1" eaLnBrk="1" hangingPunct="1"/>
            <a:r>
              <a:rPr lang="en-US" dirty="0"/>
              <a:t>first to get feel for flow and scope of system</a:t>
            </a:r>
          </a:p>
          <a:p>
            <a:pPr lvl="1" eaLnBrk="1" hangingPunct="1"/>
            <a:r>
              <a:rPr lang="en-US" dirty="0"/>
              <a:t>second to focus on specific elements</a:t>
            </a:r>
          </a:p>
          <a:p>
            <a:pPr eaLnBrk="1" hangingPunct="1"/>
            <a:r>
              <a:rPr lang="en-US" dirty="0"/>
              <a:t>Assistance from implementers/domain experts</a:t>
            </a:r>
          </a:p>
          <a:p>
            <a:pPr lvl="1" eaLnBrk="1" hangingPunct="1"/>
            <a:r>
              <a:rPr lang="en-US" dirty="0"/>
              <a:t>If system is walk-up-and-use or evaluators are domain experts, then no assistance needed</a:t>
            </a:r>
          </a:p>
          <a:p>
            <a:pPr lvl="1" eaLnBrk="1" hangingPunct="1"/>
            <a:r>
              <a:rPr lang="en-US" dirty="0"/>
              <a:t>Otherwise might </a:t>
            </a:r>
            <a:r>
              <a:rPr lang="en-US" b="1" u="sng" dirty="0"/>
              <a:t>supply evaluators with scenarios</a:t>
            </a:r>
            <a:r>
              <a:rPr lang="en-US" dirty="0"/>
              <a:t> and have implementers standing by</a:t>
            </a:r>
          </a:p>
          <a:p>
            <a:pPr eaLnBrk="1" hangingPunct="1"/>
            <a:r>
              <a:rPr lang="en-US" dirty="0">
                <a:solidFill>
                  <a:srgbClr val="FF0000"/>
                </a:solidFill>
              </a:rPr>
              <a:t>Individuals</a:t>
            </a:r>
            <a:r>
              <a:rPr lang="en-US" dirty="0"/>
              <a:t> evaluate and then </a:t>
            </a:r>
            <a:r>
              <a:rPr lang="en-US" dirty="0">
                <a:solidFill>
                  <a:srgbClr val="FF0000"/>
                </a:solidFill>
              </a:rPr>
              <a:t>aggregate</a:t>
            </a:r>
            <a:r>
              <a:rPr lang="en-US" dirty="0"/>
              <a:t> results</a:t>
            </a:r>
          </a:p>
          <a:p>
            <a:pPr lvl="1" eaLnBrk="1" hangingPunct="1"/>
            <a:endParaRPr lang="en-US" dirty="0"/>
          </a:p>
          <a:p>
            <a:pPr eaLnBrk="1" hangingPunct="1"/>
            <a:endParaRPr lang="en-US" dirty="0"/>
          </a:p>
        </p:txBody>
      </p:sp>
      <p:sp>
        <p:nvSpPr>
          <p:cNvPr id="2" name="Slide Number Placeholder 1"/>
          <p:cNvSpPr>
            <a:spLocks noGrp="1"/>
          </p:cNvSpPr>
          <p:nvPr>
            <p:ph type="sldNum" sz="quarter" idx="12"/>
          </p:nvPr>
        </p:nvSpPr>
        <p:spPr/>
        <p:txBody>
          <a:bodyPr/>
          <a:lstStyle/>
          <a:p>
            <a:pPr>
              <a:defRPr/>
            </a:pPr>
            <a:fld id="{A37697B3-E0EE-4FF6-9867-6ED9BE408507}" type="slidenum">
              <a:rPr lang="en-US" smtClean="0"/>
              <a:pPr>
                <a:defRPr/>
              </a:pPr>
              <a:t>45</a:t>
            </a:fld>
            <a:endParaRPr lang="en-US"/>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p:txBody>
          <a:bodyPr/>
          <a:lstStyle/>
          <a:p>
            <a:pPr eaLnBrk="1" hangingPunct="1"/>
            <a:r>
              <a:rPr lang="en-US"/>
              <a:t>Example Problem Descriptions</a:t>
            </a:r>
          </a:p>
        </p:txBody>
      </p:sp>
      <p:sp>
        <p:nvSpPr>
          <p:cNvPr id="13316" name="Rectangle 3"/>
          <p:cNvSpPr>
            <a:spLocks noGrp="1" noChangeArrowheads="1"/>
          </p:cNvSpPr>
          <p:nvPr>
            <p:ph type="body" idx="1"/>
          </p:nvPr>
        </p:nvSpPr>
        <p:spPr>
          <a:xfrm>
            <a:off x="609600" y="1518217"/>
            <a:ext cx="10972800" cy="4648200"/>
          </a:xfrm>
        </p:spPr>
        <p:txBody>
          <a:bodyPr/>
          <a:lstStyle/>
          <a:p>
            <a:pPr eaLnBrk="1" hangingPunct="1">
              <a:lnSpc>
                <a:spcPct val="90000"/>
              </a:lnSpc>
            </a:pPr>
            <a:r>
              <a:rPr lang="en-US" dirty="0">
                <a:solidFill>
                  <a:srgbClr val="FF0000"/>
                </a:solidFill>
              </a:rPr>
              <a:t>Can’t copy info from one window to another</a:t>
            </a:r>
          </a:p>
          <a:p>
            <a:pPr lvl="1" eaLnBrk="1" hangingPunct="1">
              <a:lnSpc>
                <a:spcPct val="90000"/>
              </a:lnSpc>
            </a:pPr>
            <a:r>
              <a:rPr lang="en-US" dirty="0"/>
              <a:t>Violates “Recognition rather than recall” (H6)</a:t>
            </a:r>
          </a:p>
          <a:p>
            <a:pPr lvl="1" eaLnBrk="1" hangingPunct="1">
              <a:lnSpc>
                <a:spcPct val="90000"/>
              </a:lnSpc>
            </a:pPr>
            <a:r>
              <a:rPr lang="en-US" dirty="0"/>
              <a:t>Fix: allow copying</a:t>
            </a:r>
          </a:p>
          <a:p>
            <a:pPr eaLnBrk="1" hangingPunct="1">
              <a:lnSpc>
                <a:spcPct val="90000"/>
              </a:lnSpc>
            </a:pPr>
            <a:r>
              <a:rPr lang="en-US" dirty="0">
                <a:solidFill>
                  <a:srgbClr val="FF0000"/>
                </a:solidFill>
              </a:rPr>
              <a:t>Typography uses mix of upper/lower case formats and fonts</a:t>
            </a:r>
          </a:p>
          <a:p>
            <a:pPr lvl="1" eaLnBrk="1" hangingPunct="1">
              <a:lnSpc>
                <a:spcPct val="90000"/>
              </a:lnSpc>
            </a:pPr>
            <a:r>
              <a:rPr lang="en-US" dirty="0"/>
              <a:t>Violates “Consistency and standards” (H4)</a:t>
            </a:r>
          </a:p>
          <a:p>
            <a:pPr lvl="1" eaLnBrk="1" hangingPunct="1">
              <a:lnSpc>
                <a:spcPct val="90000"/>
              </a:lnSpc>
            </a:pPr>
            <a:r>
              <a:rPr lang="en-US" dirty="0"/>
              <a:t>Slows users down</a:t>
            </a:r>
          </a:p>
          <a:p>
            <a:pPr lvl="1" eaLnBrk="1" hangingPunct="1">
              <a:lnSpc>
                <a:spcPct val="90000"/>
              </a:lnSpc>
            </a:pPr>
            <a:r>
              <a:rPr lang="en-US" dirty="0"/>
              <a:t>Fix: pick a single format for entire interface</a:t>
            </a:r>
            <a:endParaRPr lang="en-US" sz="3200" dirty="0"/>
          </a:p>
        </p:txBody>
      </p:sp>
      <p:sp>
        <p:nvSpPr>
          <p:cNvPr id="2" name="Slide Number Placeholder 1"/>
          <p:cNvSpPr>
            <a:spLocks noGrp="1"/>
          </p:cNvSpPr>
          <p:nvPr>
            <p:ph type="sldNum" sz="quarter" idx="12"/>
          </p:nvPr>
        </p:nvSpPr>
        <p:spPr/>
        <p:txBody>
          <a:bodyPr/>
          <a:lstStyle/>
          <a:p>
            <a:pPr>
              <a:defRPr/>
            </a:pPr>
            <a:fld id="{A37697B3-E0EE-4FF6-9867-6ED9BE408507}" type="slidenum">
              <a:rPr lang="en-US" smtClean="0"/>
              <a:pPr>
                <a:defRPr/>
              </a:pPr>
              <a:t>46</a:t>
            </a:fld>
            <a:endParaRPr lang="en-US"/>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2"/>
          <p:cNvSpPr>
            <a:spLocks noGrp="1" noChangeArrowheads="1"/>
          </p:cNvSpPr>
          <p:nvPr>
            <p:ph type="title"/>
          </p:nvPr>
        </p:nvSpPr>
        <p:spPr/>
        <p:txBody>
          <a:bodyPr/>
          <a:lstStyle/>
          <a:p>
            <a:pPr eaLnBrk="1" hangingPunct="1"/>
            <a:r>
              <a:rPr lang="en-US"/>
              <a:t>Severity Ratings</a:t>
            </a:r>
          </a:p>
        </p:txBody>
      </p:sp>
      <p:sp>
        <p:nvSpPr>
          <p:cNvPr id="14340" name="Rectangle 3"/>
          <p:cNvSpPr>
            <a:spLocks noGrp="1" noChangeArrowheads="1"/>
          </p:cNvSpPr>
          <p:nvPr>
            <p:ph type="body" idx="1"/>
          </p:nvPr>
        </p:nvSpPr>
        <p:spPr>
          <a:xfrm>
            <a:off x="609600" y="1371600"/>
            <a:ext cx="10972800" cy="4648200"/>
          </a:xfrm>
        </p:spPr>
        <p:txBody>
          <a:bodyPr/>
          <a:lstStyle/>
          <a:p>
            <a:pPr eaLnBrk="1" hangingPunct="1"/>
            <a:r>
              <a:rPr lang="en-US" sz="2800" dirty="0"/>
              <a:t>Used to allocate resources to fix problems </a:t>
            </a:r>
          </a:p>
          <a:p>
            <a:pPr eaLnBrk="1" hangingPunct="1"/>
            <a:r>
              <a:rPr lang="en-US" sz="2800" dirty="0"/>
              <a:t>Estimates of need for more usability efforts</a:t>
            </a:r>
          </a:p>
          <a:p>
            <a:pPr eaLnBrk="1" hangingPunct="1"/>
            <a:r>
              <a:rPr lang="en-US" sz="2800" dirty="0"/>
              <a:t>Combination of</a:t>
            </a:r>
          </a:p>
          <a:p>
            <a:pPr lvl="1" eaLnBrk="1" hangingPunct="1"/>
            <a:r>
              <a:rPr lang="en-US" sz="2400" dirty="0"/>
              <a:t>frequency</a:t>
            </a:r>
          </a:p>
          <a:p>
            <a:pPr lvl="1" eaLnBrk="1" hangingPunct="1"/>
            <a:r>
              <a:rPr lang="en-US" sz="2400" dirty="0"/>
              <a:t>impact</a:t>
            </a:r>
          </a:p>
          <a:p>
            <a:pPr lvl="1" eaLnBrk="1" hangingPunct="1"/>
            <a:r>
              <a:rPr lang="en-US" sz="2400" dirty="0"/>
              <a:t>persistence (one time or repeating)</a:t>
            </a:r>
          </a:p>
          <a:p>
            <a:pPr eaLnBrk="1" hangingPunct="1"/>
            <a:r>
              <a:rPr lang="en-US" sz="2800" dirty="0"/>
              <a:t>Should be calculated after all evaluations are done</a:t>
            </a:r>
          </a:p>
          <a:p>
            <a:pPr eaLnBrk="1" hangingPunct="1"/>
            <a:r>
              <a:rPr lang="en-US" sz="2800" dirty="0"/>
              <a:t>Should be done independently by all</a:t>
            </a:r>
            <a:r>
              <a:rPr lang="en-US" dirty="0"/>
              <a:t> </a:t>
            </a:r>
            <a:r>
              <a:rPr lang="en-US" sz="2800" dirty="0"/>
              <a:t>evaluators, and then as a group</a:t>
            </a:r>
          </a:p>
        </p:txBody>
      </p:sp>
      <p:sp>
        <p:nvSpPr>
          <p:cNvPr id="2" name="Slide Number Placeholder 1"/>
          <p:cNvSpPr>
            <a:spLocks noGrp="1"/>
          </p:cNvSpPr>
          <p:nvPr>
            <p:ph type="sldNum" sz="quarter" idx="12"/>
          </p:nvPr>
        </p:nvSpPr>
        <p:spPr/>
        <p:txBody>
          <a:bodyPr/>
          <a:lstStyle/>
          <a:p>
            <a:pPr>
              <a:defRPr/>
            </a:pPr>
            <a:fld id="{A37697B3-E0EE-4FF6-9867-6ED9BE408507}" type="slidenum">
              <a:rPr lang="en-US" smtClean="0"/>
              <a:pPr>
                <a:defRPr/>
              </a:pPr>
              <a:t>47</a:t>
            </a:fld>
            <a:endParaRPr lang="en-US"/>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2"/>
          <p:cNvSpPr>
            <a:spLocks noGrp="1" noChangeArrowheads="1"/>
          </p:cNvSpPr>
          <p:nvPr>
            <p:ph type="title"/>
          </p:nvPr>
        </p:nvSpPr>
        <p:spPr/>
        <p:txBody>
          <a:bodyPr/>
          <a:lstStyle/>
          <a:p>
            <a:pPr eaLnBrk="1" hangingPunct="1"/>
            <a:r>
              <a:rPr lang="en-US"/>
              <a:t>Severity Ratings </a:t>
            </a:r>
            <a:r>
              <a:rPr lang="en-US" sz="2400"/>
              <a:t>(from Nielsen &amp; Mack 94)</a:t>
            </a:r>
            <a:endParaRPr lang="en-US"/>
          </a:p>
        </p:txBody>
      </p:sp>
      <p:sp>
        <p:nvSpPr>
          <p:cNvPr id="15364" name="Rectangle 3"/>
          <p:cNvSpPr>
            <a:spLocks noGrp="1" noChangeArrowheads="1"/>
          </p:cNvSpPr>
          <p:nvPr>
            <p:ph type="body" idx="1"/>
          </p:nvPr>
        </p:nvSpPr>
        <p:spPr>
          <a:xfrm>
            <a:off x="609600" y="1835150"/>
            <a:ext cx="9829800" cy="4648200"/>
          </a:xfrm>
        </p:spPr>
        <p:txBody>
          <a:bodyPr/>
          <a:lstStyle/>
          <a:p>
            <a:pPr eaLnBrk="1" hangingPunct="1">
              <a:buFontTx/>
              <a:buNone/>
            </a:pPr>
            <a:r>
              <a:rPr lang="en-US" sz="2800" dirty="0"/>
              <a:t>0 - don’t agree that this is a usability problem</a:t>
            </a:r>
          </a:p>
          <a:p>
            <a:pPr eaLnBrk="1" hangingPunct="1">
              <a:buFontTx/>
              <a:buNone/>
            </a:pPr>
            <a:r>
              <a:rPr lang="en-US" sz="2800" dirty="0"/>
              <a:t>1 - cosmetic problem </a:t>
            </a:r>
          </a:p>
          <a:p>
            <a:pPr eaLnBrk="1" hangingPunct="1">
              <a:buFontTx/>
              <a:buNone/>
            </a:pPr>
            <a:r>
              <a:rPr lang="en-US" sz="2800" dirty="0"/>
              <a:t>2 - minor usability problem</a:t>
            </a:r>
          </a:p>
          <a:p>
            <a:pPr eaLnBrk="1" hangingPunct="1">
              <a:buFontTx/>
              <a:buNone/>
            </a:pPr>
            <a:r>
              <a:rPr lang="en-US" sz="2800" dirty="0"/>
              <a:t>3 - major usability problem; important to fix</a:t>
            </a:r>
          </a:p>
          <a:p>
            <a:pPr eaLnBrk="1" hangingPunct="1">
              <a:buFontTx/>
              <a:buNone/>
            </a:pPr>
            <a:r>
              <a:rPr lang="en-US" sz="2800" dirty="0"/>
              <a:t>4 - usability catastrophe; imperative to fix</a:t>
            </a:r>
            <a:endParaRPr lang="en-US" dirty="0"/>
          </a:p>
        </p:txBody>
      </p:sp>
      <p:sp>
        <p:nvSpPr>
          <p:cNvPr id="2" name="Slide Number Placeholder 1"/>
          <p:cNvSpPr>
            <a:spLocks noGrp="1"/>
          </p:cNvSpPr>
          <p:nvPr>
            <p:ph type="sldNum" sz="quarter" idx="12"/>
          </p:nvPr>
        </p:nvSpPr>
        <p:spPr/>
        <p:txBody>
          <a:bodyPr/>
          <a:lstStyle/>
          <a:p>
            <a:pPr>
              <a:defRPr/>
            </a:pPr>
            <a:fld id="{A37697B3-E0EE-4FF6-9867-6ED9BE408507}" type="slidenum">
              <a:rPr lang="en-US" smtClean="0"/>
              <a:pPr>
                <a:defRPr/>
              </a:pPr>
              <a:t>48</a:t>
            </a:fld>
            <a:endParaRPr lang="en-US"/>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p:txBody>
          <a:bodyPr/>
          <a:lstStyle/>
          <a:p>
            <a:pPr eaLnBrk="1" hangingPunct="1"/>
            <a:r>
              <a:rPr lang="en-US"/>
              <a:t>Severity Ratings Example</a:t>
            </a:r>
          </a:p>
        </p:txBody>
      </p:sp>
      <p:sp>
        <p:nvSpPr>
          <p:cNvPr id="16388" name="Rectangle 3"/>
          <p:cNvSpPr>
            <a:spLocks noChangeArrowheads="1"/>
          </p:cNvSpPr>
          <p:nvPr/>
        </p:nvSpPr>
        <p:spPr bwMode="auto">
          <a:xfrm>
            <a:off x="609601" y="1828800"/>
            <a:ext cx="9913938" cy="265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square">
            <a:spAutoFit/>
          </a:bodyPr>
          <a:lstStyle/>
          <a:p>
            <a:pPr eaLnBrk="0" hangingPunct="0"/>
            <a:r>
              <a:rPr lang="en-US" sz="2800" dirty="0">
                <a:latin typeface="Times New Roman" pitchFamily="18" charset="0"/>
              </a:rPr>
              <a:t>1. [H4 Consistency] (Severity 3)</a:t>
            </a:r>
          </a:p>
          <a:p>
            <a:pPr eaLnBrk="0" hangingPunct="0"/>
            <a:endParaRPr lang="en-US" sz="2800" dirty="0">
              <a:latin typeface="Times New Roman" pitchFamily="18" charset="0"/>
            </a:endParaRPr>
          </a:p>
          <a:p>
            <a:pPr eaLnBrk="0" hangingPunct="0"/>
            <a:r>
              <a:rPr lang="en-US" sz="2800" dirty="0">
                <a:latin typeface="Times New Roman" pitchFamily="18" charset="0"/>
              </a:rPr>
              <a:t>The interface used the string "Save" on the first screen for saving the user's file, but used the string "Write file" on the second screen. Users may be confused by this different terminology for the same function.</a:t>
            </a:r>
            <a:r>
              <a:rPr lang="en-US" sz="2400" dirty="0">
                <a:latin typeface="Times New Roman" pitchFamily="18" charset="0"/>
              </a:rPr>
              <a:t> </a:t>
            </a:r>
          </a:p>
        </p:txBody>
      </p:sp>
      <p:sp>
        <p:nvSpPr>
          <p:cNvPr id="2" name="Slide Number Placeholder 1"/>
          <p:cNvSpPr>
            <a:spLocks noGrp="1"/>
          </p:cNvSpPr>
          <p:nvPr>
            <p:ph type="sldNum" sz="quarter" idx="12"/>
          </p:nvPr>
        </p:nvSpPr>
        <p:spPr/>
        <p:txBody>
          <a:bodyPr/>
          <a:lstStyle/>
          <a:p>
            <a:pPr>
              <a:defRPr/>
            </a:pPr>
            <a:fld id="{A37697B3-E0EE-4FF6-9867-6ED9BE408507}" type="slidenum">
              <a:rPr lang="en-US" smtClean="0"/>
              <a:pPr>
                <a:defRPr/>
              </a:pPr>
              <a:t>49</a:t>
            </a:fld>
            <a:endParaRPr lang="en-US"/>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en-US"/>
              <a:t>Heuristics</a:t>
            </a:r>
          </a:p>
        </p:txBody>
      </p:sp>
      <p:sp>
        <p:nvSpPr>
          <p:cNvPr id="10243" name="Rectangle 4"/>
          <p:cNvSpPr>
            <a:spLocks noChangeArrowheads="1"/>
          </p:cNvSpPr>
          <p:nvPr/>
        </p:nvSpPr>
        <p:spPr bwMode="auto">
          <a:xfrm>
            <a:off x="609600" y="1676400"/>
            <a:ext cx="533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Tx/>
              <a:buChar char="•"/>
            </a:pPr>
            <a:r>
              <a:rPr lang="en-US" sz="2800" b="1" dirty="0"/>
              <a:t>H1</a:t>
            </a:r>
            <a:r>
              <a:rPr lang="en-US" sz="2800" dirty="0"/>
              <a:t>: Visibility of system status</a:t>
            </a:r>
          </a:p>
          <a:p>
            <a:pPr marL="342900" indent="-342900">
              <a:spcBef>
                <a:spcPct val="20000"/>
              </a:spcBef>
              <a:buFontTx/>
              <a:buChar char="•"/>
            </a:pPr>
            <a:r>
              <a:rPr lang="en-US" sz="2800" b="1" dirty="0"/>
              <a:t>H2</a:t>
            </a:r>
            <a:r>
              <a:rPr lang="en-US" sz="2800" dirty="0"/>
              <a:t>: Match between system and real world</a:t>
            </a:r>
          </a:p>
          <a:p>
            <a:pPr marL="342900" indent="-342900">
              <a:spcBef>
                <a:spcPct val="20000"/>
              </a:spcBef>
              <a:buFontTx/>
              <a:buChar char="•"/>
            </a:pPr>
            <a:r>
              <a:rPr lang="en-US" sz="2800" b="1" dirty="0"/>
              <a:t>H3</a:t>
            </a:r>
            <a:r>
              <a:rPr lang="en-US" sz="2800" dirty="0"/>
              <a:t>: User control and freedom</a:t>
            </a:r>
          </a:p>
          <a:p>
            <a:pPr marL="342900" indent="-342900">
              <a:spcBef>
                <a:spcPct val="20000"/>
              </a:spcBef>
              <a:buFontTx/>
              <a:buChar char="•"/>
            </a:pPr>
            <a:r>
              <a:rPr lang="en-US" sz="2800" b="1" dirty="0"/>
              <a:t>H4</a:t>
            </a:r>
            <a:r>
              <a:rPr lang="en-US" sz="2800" dirty="0"/>
              <a:t>: Consistency and standards </a:t>
            </a:r>
          </a:p>
          <a:p>
            <a:pPr marL="342900" indent="-342900">
              <a:spcBef>
                <a:spcPct val="20000"/>
              </a:spcBef>
              <a:buFontTx/>
              <a:buChar char="•"/>
            </a:pPr>
            <a:r>
              <a:rPr lang="en-US" sz="2800" b="1" dirty="0"/>
              <a:t>H5</a:t>
            </a:r>
            <a:r>
              <a:rPr lang="en-US" sz="2800" dirty="0"/>
              <a:t>: Error prevention </a:t>
            </a:r>
          </a:p>
        </p:txBody>
      </p:sp>
      <p:sp>
        <p:nvSpPr>
          <p:cNvPr id="10244" name="Rectangle 5"/>
          <p:cNvSpPr>
            <a:spLocks noChangeArrowheads="1"/>
          </p:cNvSpPr>
          <p:nvPr/>
        </p:nvSpPr>
        <p:spPr bwMode="auto">
          <a:xfrm>
            <a:off x="5867400" y="1676400"/>
            <a:ext cx="6019800" cy="449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Tx/>
              <a:buChar char="•"/>
            </a:pPr>
            <a:r>
              <a:rPr lang="en-US" sz="2800" b="1" dirty="0"/>
              <a:t>H6</a:t>
            </a:r>
            <a:r>
              <a:rPr lang="en-US" sz="2800" dirty="0"/>
              <a:t>: Recognition rather than recall </a:t>
            </a:r>
          </a:p>
          <a:p>
            <a:pPr marL="342900" indent="-342900">
              <a:spcBef>
                <a:spcPct val="20000"/>
              </a:spcBef>
              <a:buFontTx/>
              <a:buChar char="•"/>
            </a:pPr>
            <a:r>
              <a:rPr lang="en-US" sz="2800" b="1" dirty="0"/>
              <a:t>H7</a:t>
            </a:r>
            <a:r>
              <a:rPr lang="en-US" sz="2800" dirty="0"/>
              <a:t>: Flexibility and efficiency of use </a:t>
            </a:r>
          </a:p>
          <a:p>
            <a:pPr marL="342900" indent="-342900">
              <a:spcBef>
                <a:spcPct val="20000"/>
              </a:spcBef>
              <a:buFontTx/>
              <a:buChar char="•"/>
            </a:pPr>
            <a:r>
              <a:rPr lang="en-US" sz="2800" b="1" dirty="0"/>
              <a:t>H8</a:t>
            </a:r>
            <a:r>
              <a:rPr lang="en-US" sz="2800" dirty="0"/>
              <a:t>: Aesthetic and minimalist design </a:t>
            </a:r>
          </a:p>
          <a:p>
            <a:pPr marL="342900" indent="-342900">
              <a:spcBef>
                <a:spcPct val="20000"/>
              </a:spcBef>
              <a:buFontTx/>
              <a:buChar char="•"/>
            </a:pPr>
            <a:r>
              <a:rPr lang="en-US" sz="2800" b="1" dirty="0"/>
              <a:t>H9</a:t>
            </a:r>
            <a:r>
              <a:rPr lang="en-US" sz="2800" dirty="0"/>
              <a:t>: Help users recognize, diagnose, and recover from errors </a:t>
            </a:r>
          </a:p>
          <a:p>
            <a:pPr marL="342900" indent="-342900">
              <a:spcBef>
                <a:spcPct val="20000"/>
              </a:spcBef>
              <a:buFontTx/>
              <a:buChar char="•"/>
            </a:pPr>
            <a:r>
              <a:rPr lang="en-US" sz="2800" b="1" dirty="0"/>
              <a:t>H10</a:t>
            </a:r>
            <a:r>
              <a:rPr lang="en-US" sz="2800" dirty="0"/>
              <a:t>: Help and documentation </a:t>
            </a:r>
          </a:p>
        </p:txBody>
      </p:sp>
      <p:sp>
        <p:nvSpPr>
          <p:cNvPr id="2" name="Slide Number Placeholder 1"/>
          <p:cNvSpPr>
            <a:spLocks noGrp="1"/>
          </p:cNvSpPr>
          <p:nvPr>
            <p:ph type="sldNum" sz="quarter" idx="12"/>
          </p:nvPr>
        </p:nvSpPr>
        <p:spPr/>
        <p:txBody>
          <a:bodyPr/>
          <a:lstStyle/>
          <a:p>
            <a:pPr>
              <a:defRPr/>
            </a:pPr>
            <a:fld id="{A37697B3-E0EE-4FF6-9867-6ED9BE408507}" type="slidenum">
              <a:rPr lang="en-US" smtClean="0"/>
              <a:pPr>
                <a:defRPr/>
              </a:pPr>
              <a:t>5</a:t>
            </a:fld>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p:txBody>
          <a:bodyPr/>
          <a:lstStyle/>
          <a:p>
            <a:pPr eaLnBrk="1" hangingPunct="1"/>
            <a:r>
              <a:rPr lang="en-US"/>
              <a:t>Debriefing</a:t>
            </a:r>
          </a:p>
        </p:txBody>
      </p:sp>
      <p:sp>
        <p:nvSpPr>
          <p:cNvPr id="17412" name="Rectangle 3"/>
          <p:cNvSpPr>
            <a:spLocks noGrp="1" noChangeArrowheads="1"/>
          </p:cNvSpPr>
          <p:nvPr>
            <p:ph type="body" idx="1"/>
          </p:nvPr>
        </p:nvSpPr>
        <p:spPr>
          <a:xfrm>
            <a:off x="609600" y="1600200"/>
            <a:ext cx="10058400" cy="4648200"/>
          </a:xfrm>
        </p:spPr>
        <p:txBody>
          <a:bodyPr/>
          <a:lstStyle/>
          <a:p>
            <a:pPr eaLnBrk="1" hangingPunct="1"/>
            <a:r>
              <a:rPr lang="en-US" dirty="0"/>
              <a:t>Conduct with evaluators, observers, and development team members</a:t>
            </a:r>
          </a:p>
          <a:p>
            <a:pPr eaLnBrk="1" hangingPunct="1"/>
            <a:r>
              <a:rPr lang="en-US" dirty="0"/>
              <a:t>Discuss general characteristics of UI</a:t>
            </a:r>
          </a:p>
          <a:p>
            <a:pPr eaLnBrk="1" hangingPunct="1"/>
            <a:r>
              <a:rPr lang="en-US" dirty="0"/>
              <a:t>Suggest potential improvements to address major usability problems</a:t>
            </a:r>
          </a:p>
          <a:p>
            <a:pPr eaLnBrk="1" hangingPunct="1"/>
            <a:r>
              <a:rPr lang="en-US" dirty="0"/>
              <a:t>Dev. team rates how hard things are to fix</a:t>
            </a:r>
          </a:p>
          <a:p>
            <a:pPr eaLnBrk="1" hangingPunct="1"/>
            <a:r>
              <a:rPr lang="en-US" dirty="0"/>
              <a:t>Make it a brainstorming session</a:t>
            </a:r>
          </a:p>
        </p:txBody>
      </p:sp>
      <p:sp>
        <p:nvSpPr>
          <p:cNvPr id="2" name="Slide Number Placeholder 1"/>
          <p:cNvSpPr>
            <a:spLocks noGrp="1"/>
          </p:cNvSpPr>
          <p:nvPr>
            <p:ph type="sldNum" sz="quarter" idx="12"/>
          </p:nvPr>
        </p:nvSpPr>
        <p:spPr/>
        <p:txBody>
          <a:bodyPr/>
          <a:lstStyle/>
          <a:p>
            <a:pPr>
              <a:defRPr/>
            </a:pPr>
            <a:fld id="{A37697B3-E0EE-4FF6-9867-6ED9BE408507}" type="slidenum">
              <a:rPr lang="en-US" smtClean="0"/>
              <a:pPr>
                <a:defRPr/>
              </a:pPr>
              <a:t>50</a:t>
            </a:fld>
            <a:endParaRPr lang="en-US"/>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pPr eaLnBrk="1" hangingPunct="1"/>
            <a:r>
              <a:rPr lang="en-US"/>
              <a:t>Results of Using HE (cont.)</a:t>
            </a:r>
          </a:p>
        </p:txBody>
      </p:sp>
      <p:sp>
        <p:nvSpPr>
          <p:cNvPr id="447491" name="Rectangle 3"/>
          <p:cNvSpPr>
            <a:spLocks noGrp="1" noChangeArrowheads="1"/>
          </p:cNvSpPr>
          <p:nvPr>
            <p:ph type="body" idx="1"/>
          </p:nvPr>
        </p:nvSpPr>
        <p:spPr/>
        <p:txBody>
          <a:bodyPr/>
          <a:lstStyle/>
          <a:p>
            <a:pPr eaLnBrk="1" hangingPunct="1"/>
            <a:r>
              <a:rPr lang="en-US" dirty="0"/>
              <a:t>Single evaluator achieves poor results</a:t>
            </a:r>
          </a:p>
          <a:p>
            <a:pPr lvl="1" eaLnBrk="1" hangingPunct="1"/>
            <a:r>
              <a:rPr lang="en-US" dirty="0"/>
              <a:t>only finds 35% of usability problems</a:t>
            </a:r>
          </a:p>
          <a:p>
            <a:pPr lvl="1" eaLnBrk="1" hangingPunct="1"/>
            <a:r>
              <a:rPr lang="en-US" dirty="0"/>
              <a:t>5 evaluators find ~ 75% of usability problems</a:t>
            </a:r>
          </a:p>
          <a:p>
            <a:pPr lvl="1" eaLnBrk="1" hangingPunct="1"/>
            <a:r>
              <a:rPr lang="en-US" dirty="0"/>
              <a:t>why not more evaluators? 10? 20?</a:t>
            </a:r>
          </a:p>
          <a:p>
            <a:pPr lvl="2" eaLnBrk="1" hangingPunct="1"/>
            <a:r>
              <a:rPr lang="en-US" dirty="0"/>
              <a:t>adding evaluators costs more</a:t>
            </a:r>
          </a:p>
          <a:p>
            <a:pPr lvl="2" eaLnBrk="1" hangingPunct="1"/>
            <a:r>
              <a:rPr lang="en-US" dirty="0"/>
              <a:t>adding more evaluators doesn’t increase the number of unique problems found</a:t>
            </a:r>
          </a:p>
          <a:p>
            <a:pPr lvl="1" eaLnBrk="1" hangingPunct="1">
              <a:buFontTx/>
              <a:buNone/>
            </a:pPr>
            <a:endParaRPr lang="en-US" dirty="0"/>
          </a:p>
        </p:txBody>
      </p:sp>
      <p:sp>
        <p:nvSpPr>
          <p:cNvPr id="2" name="Slide Number Placeholder 1"/>
          <p:cNvSpPr>
            <a:spLocks noGrp="1"/>
          </p:cNvSpPr>
          <p:nvPr>
            <p:ph type="sldNum" sz="quarter" idx="12"/>
          </p:nvPr>
        </p:nvSpPr>
        <p:spPr/>
        <p:txBody>
          <a:bodyPr/>
          <a:lstStyle/>
          <a:p>
            <a:pPr>
              <a:defRPr/>
            </a:pPr>
            <a:fld id="{A37697B3-E0EE-4FF6-9867-6ED9BE408507}" type="slidenum">
              <a:rPr lang="en-US" smtClean="0"/>
              <a:pPr>
                <a:defRPr/>
              </a:pPr>
              <a:t>51</a:t>
            </a:fld>
            <a:endParaRPr lang="en-US"/>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 Homework:  Heuristic </a:t>
            </a:r>
            <a:r>
              <a:rPr lang="en-US" altLang="zh-CN" dirty="0"/>
              <a:t>Evaluation</a:t>
            </a:r>
            <a:r>
              <a:rPr lang="en-US" dirty="0"/>
              <a:t> Report (</a:t>
            </a:r>
            <a:r>
              <a:rPr lang="en-US" altLang="zh-CN" dirty="0">
                <a:solidFill>
                  <a:srgbClr val="FF0000"/>
                </a:solidFill>
              </a:rPr>
              <a:t>10</a:t>
            </a:r>
            <a:r>
              <a:rPr lang="en-US" dirty="0">
                <a:solidFill>
                  <a:srgbClr val="FF0000"/>
                </a:solidFill>
              </a:rPr>
              <a:t>/5</a:t>
            </a:r>
            <a:r>
              <a:rPr lang="en-US" dirty="0"/>
              <a:t>)</a:t>
            </a:r>
          </a:p>
        </p:txBody>
      </p:sp>
      <p:sp>
        <p:nvSpPr>
          <p:cNvPr id="6" name="Content Placeholder 5"/>
          <p:cNvSpPr>
            <a:spLocks noGrp="1"/>
          </p:cNvSpPr>
          <p:nvPr>
            <p:ph idx="1"/>
          </p:nvPr>
        </p:nvSpPr>
        <p:spPr/>
        <p:txBody>
          <a:bodyPr/>
          <a:lstStyle/>
          <a:p>
            <a:r>
              <a:rPr lang="en-US" sz="2000" dirty="0"/>
              <a:t>5-6 people in a team, choose a website with a bad design to work on (include everyone’s name and a link to the website in your report)</a:t>
            </a:r>
          </a:p>
          <a:p>
            <a:r>
              <a:rPr lang="en-US" sz="2000" dirty="0"/>
              <a:t>Evaluation from EACH evaluator for 5 webpages (the same 5 pages for all evaluators) of the website you chose to work on</a:t>
            </a:r>
          </a:p>
          <a:p>
            <a:pPr marL="400050" lvl="1" indent="0">
              <a:buNone/>
            </a:pPr>
            <a:r>
              <a:rPr lang="en-US" sz="1800" dirty="0"/>
              <a:t>1) Write a report including the following </a:t>
            </a:r>
            <a:r>
              <a:rPr lang="en-US" sz="1800" dirty="0">
                <a:solidFill>
                  <a:srgbClr val="FF0000"/>
                </a:solidFill>
              </a:rPr>
              <a:t>(due </a:t>
            </a:r>
            <a:r>
              <a:rPr lang="en-US" altLang="zh-CN" sz="1800" dirty="0">
                <a:solidFill>
                  <a:srgbClr val="FF0000"/>
                </a:solidFill>
              </a:rPr>
              <a:t>10</a:t>
            </a:r>
            <a:r>
              <a:rPr lang="en-US" sz="1800" dirty="0">
                <a:solidFill>
                  <a:srgbClr val="FF0000"/>
                </a:solidFill>
              </a:rPr>
              <a:t>/</a:t>
            </a:r>
            <a:r>
              <a:rPr lang="en-US" altLang="zh-CN" sz="1800" dirty="0">
                <a:solidFill>
                  <a:srgbClr val="FF0000"/>
                </a:solidFill>
              </a:rPr>
              <a:t>5</a:t>
            </a:r>
            <a:r>
              <a:rPr lang="en-US" sz="1800" dirty="0">
                <a:solidFill>
                  <a:srgbClr val="FF0000"/>
                </a:solidFill>
              </a:rPr>
              <a:t>)</a:t>
            </a:r>
          </a:p>
          <a:p>
            <a:pPr lvl="2"/>
            <a:r>
              <a:rPr lang="en-US" sz="1600" dirty="0"/>
              <a:t>Evaluation from EACH evaluator (images with issues circled to accompany each problem if possible)</a:t>
            </a:r>
          </a:p>
          <a:p>
            <a:pPr lvl="2"/>
            <a:r>
              <a:rPr lang="en-US" sz="1600" dirty="0"/>
              <a:t>Aggregate</a:t>
            </a:r>
            <a:r>
              <a:rPr lang="en-US" altLang="zh-CN" sz="1600" dirty="0"/>
              <a:t>d</a:t>
            </a:r>
            <a:r>
              <a:rPr lang="en-US" sz="1600" dirty="0"/>
              <a:t> evaluation </a:t>
            </a:r>
            <a:r>
              <a:rPr lang="en-US" altLang="zh-CN" sz="1600" dirty="0"/>
              <a:t>from all evaluators</a:t>
            </a:r>
          </a:p>
          <a:p>
            <a:pPr lvl="2"/>
            <a:r>
              <a:rPr lang="en-US" altLang="zh-CN" sz="1600" dirty="0"/>
              <a:t>I</a:t>
            </a:r>
            <a:r>
              <a:rPr lang="en-US" sz="1600" dirty="0"/>
              <a:t>ndividual severity rating</a:t>
            </a:r>
          </a:p>
          <a:p>
            <a:pPr lvl="2"/>
            <a:r>
              <a:rPr lang="en-US" sz="1600" dirty="0"/>
              <a:t>Aggregate</a:t>
            </a:r>
            <a:r>
              <a:rPr lang="en-US" altLang="zh-CN" sz="1600" dirty="0"/>
              <a:t>d severity rating</a:t>
            </a:r>
          </a:p>
          <a:p>
            <a:pPr lvl="2"/>
            <a:r>
              <a:rPr lang="en-US" sz="1600" dirty="0"/>
              <a:t>Images with issues circled to accompany each problem with 3 or 4 severity</a:t>
            </a:r>
          </a:p>
          <a:p>
            <a:pPr marL="457200" lvl="1" indent="0">
              <a:buNone/>
            </a:pPr>
            <a:r>
              <a:rPr lang="en-US" sz="1800" dirty="0">
                <a:solidFill>
                  <a:srgbClr val="FF0000"/>
                </a:solidFill>
              </a:rPr>
              <a:t>2) Present the issues you find on </a:t>
            </a:r>
            <a:r>
              <a:rPr lang="en-US" altLang="zh-CN" sz="1800" dirty="0">
                <a:solidFill>
                  <a:srgbClr val="FF0000"/>
                </a:solidFill>
              </a:rPr>
              <a:t>10</a:t>
            </a:r>
            <a:r>
              <a:rPr lang="en-US" sz="1800" dirty="0">
                <a:solidFill>
                  <a:srgbClr val="FF0000"/>
                </a:solidFill>
              </a:rPr>
              <a:t>/</a:t>
            </a:r>
            <a:r>
              <a:rPr lang="en-US" altLang="zh-CN" sz="1800" dirty="0">
                <a:solidFill>
                  <a:srgbClr val="FF0000"/>
                </a:solidFill>
              </a:rPr>
              <a:t>5</a:t>
            </a:r>
            <a:r>
              <a:rPr lang="en-US" sz="1800" dirty="0">
                <a:solidFill>
                  <a:srgbClr val="FF0000"/>
                </a:solidFill>
              </a:rPr>
              <a:t> in class</a:t>
            </a:r>
          </a:p>
          <a:p>
            <a:r>
              <a:rPr lang="en-US" sz="2000" dirty="0"/>
              <a:t>Peer evaluation will be conducted</a:t>
            </a:r>
          </a:p>
          <a:p>
            <a:r>
              <a:rPr lang="en-US" sz="2000" dirty="0"/>
              <a:t>Only one submission is needed for each team</a:t>
            </a:r>
          </a:p>
        </p:txBody>
      </p:sp>
      <p:sp>
        <p:nvSpPr>
          <p:cNvPr id="3" name="Slide Number Placeholder 2"/>
          <p:cNvSpPr>
            <a:spLocks noGrp="1"/>
          </p:cNvSpPr>
          <p:nvPr>
            <p:ph type="sldNum" sz="quarter" idx="12"/>
          </p:nvPr>
        </p:nvSpPr>
        <p:spPr/>
        <p:txBody>
          <a:bodyPr/>
          <a:lstStyle/>
          <a:p>
            <a:pPr>
              <a:defRPr/>
            </a:pPr>
            <a:fld id="{A37697B3-E0EE-4FF6-9867-6ED9BE408507}" type="slidenum">
              <a:rPr lang="en-US" smtClean="0"/>
              <a:pPr>
                <a:defRPr/>
              </a:pPr>
              <a:t>52</a:t>
            </a:fld>
            <a:endParaRPr lang="en-US" dirty="0"/>
          </a:p>
        </p:txBody>
      </p:sp>
    </p:spTree>
    <p:extLst>
      <p:ext uri="{BB962C8B-B14F-4D97-AF65-F5344CB8AC3E}">
        <p14:creationId xmlns:p14="http://schemas.microsoft.com/office/powerpoint/2010/main" val="19593985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Reminder</a:t>
            </a:r>
            <a:endParaRPr lang="en-US" dirty="0"/>
          </a:p>
        </p:txBody>
      </p:sp>
      <p:sp>
        <p:nvSpPr>
          <p:cNvPr id="3" name="Content Placeholder 2"/>
          <p:cNvSpPr>
            <a:spLocks noGrp="1"/>
          </p:cNvSpPr>
          <p:nvPr>
            <p:ph idx="1"/>
          </p:nvPr>
        </p:nvSpPr>
        <p:spPr/>
        <p:txBody>
          <a:bodyPr/>
          <a:lstStyle/>
          <a:p>
            <a:r>
              <a:rPr lang="en-US" dirty="0"/>
              <a:t>Individual Assignment</a:t>
            </a:r>
            <a:r>
              <a:rPr lang="en-US" altLang="zh-CN" dirty="0"/>
              <a:t>3</a:t>
            </a:r>
            <a:r>
              <a:rPr lang="en-US" dirty="0"/>
              <a:t>-card sort </a:t>
            </a:r>
            <a:r>
              <a:rPr lang="en-US" dirty="0">
                <a:solidFill>
                  <a:srgbClr val="FF0000"/>
                </a:solidFill>
              </a:rPr>
              <a:t>(due </a:t>
            </a:r>
            <a:r>
              <a:rPr lang="en-US" altLang="zh-CN" dirty="0">
                <a:solidFill>
                  <a:srgbClr val="FF0000"/>
                </a:solidFill>
              </a:rPr>
              <a:t>9</a:t>
            </a:r>
            <a:r>
              <a:rPr lang="en-US" dirty="0">
                <a:solidFill>
                  <a:srgbClr val="FF0000"/>
                </a:solidFill>
              </a:rPr>
              <a:t>/21)</a:t>
            </a:r>
          </a:p>
        </p:txBody>
      </p:sp>
      <p:sp>
        <p:nvSpPr>
          <p:cNvPr id="4" name="Slide Number Placeholder 3"/>
          <p:cNvSpPr>
            <a:spLocks noGrp="1"/>
          </p:cNvSpPr>
          <p:nvPr>
            <p:ph type="sldNum" sz="quarter" idx="12"/>
          </p:nvPr>
        </p:nvSpPr>
        <p:spPr/>
        <p:txBody>
          <a:bodyPr/>
          <a:lstStyle/>
          <a:p>
            <a:pPr>
              <a:defRPr/>
            </a:pPr>
            <a:fld id="{A37697B3-E0EE-4FF6-9867-6ED9BE408507}" type="slidenum">
              <a:rPr lang="en-US" smtClean="0"/>
              <a:pPr>
                <a:defRPr/>
              </a:pPr>
              <a:t>53</a:t>
            </a:fld>
            <a:endParaRPr lang="en-US"/>
          </a:p>
        </p:txBody>
      </p:sp>
    </p:spTree>
    <p:extLst>
      <p:ext uri="{BB962C8B-B14F-4D97-AF65-F5344CB8AC3E}">
        <p14:creationId xmlns:p14="http://schemas.microsoft.com/office/powerpoint/2010/main" val="1406619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H1. Visibility of system status</a:t>
            </a:r>
          </a:p>
        </p:txBody>
      </p:sp>
      <p:sp>
        <p:nvSpPr>
          <p:cNvPr id="3" name="Content Placeholder 2"/>
          <p:cNvSpPr>
            <a:spLocks noGrp="1"/>
          </p:cNvSpPr>
          <p:nvPr>
            <p:ph idx="1"/>
          </p:nvPr>
        </p:nvSpPr>
        <p:spPr/>
        <p:txBody>
          <a:bodyPr/>
          <a:lstStyle/>
          <a:p>
            <a:pPr marL="0" indent="0">
              <a:buNone/>
            </a:pPr>
            <a:r>
              <a:rPr lang="en-US" i="1" dirty="0"/>
              <a:t>The system should always keep users informed about </a:t>
            </a:r>
            <a:r>
              <a:rPr lang="en-US" i="1" dirty="0">
                <a:solidFill>
                  <a:srgbClr val="FF0000"/>
                </a:solidFill>
              </a:rPr>
              <a:t>what is going on</a:t>
            </a:r>
            <a:r>
              <a:rPr lang="en-US" i="1" dirty="0"/>
              <a:t>, through appropriate feedback within reasonable time.</a:t>
            </a:r>
            <a:endParaRPr lang="en-US" dirty="0"/>
          </a:p>
        </p:txBody>
      </p:sp>
      <p:sp>
        <p:nvSpPr>
          <p:cNvPr id="7" name="Rectangle 6"/>
          <p:cNvSpPr/>
          <p:nvPr/>
        </p:nvSpPr>
        <p:spPr>
          <a:xfrm>
            <a:off x="2438400" y="5116954"/>
            <a:ext cx="7924800" cy="646331"/>
          </a:xfrm>
          <a:prstGeom prst="rect">
            <a:avLst/>
          </a:prstGeom>
        </p:spPr>
        <p:txBody>
          <a:bodyPr wrap="square">
            <a:spAutoFit/>
          </a:bodyPr>
          <a:lstStyle/>
          <a:p>
            <a:r>
              <a:rPr lang="en-US" dirty="0"/>
              <a:t>https://medium.com/@erangatl/10-usability-heuristics-explained-caa5903faba2#.bjroufswn</a:t>
            </a:r>
          </a:p>
        </p:txBody>
      </p:sp>
      <p:sp>
        <p:nvSpPr>
          <p:cNvPr id="8" name="Rectangle 7"/>
          <p:cNvSpPr/>
          <p:nvPr/>
        </p:nvSpPr>
        <p:spPr>
          <a:xfrm>
            <a:off x="2438400" y="4114801"/>
            <a:ext cx="6934200" cy="646331"/>
          </a:xfrm>
          <a:prstGeom prst="rect">
            <a:avLst/>
          </a:prstGeom>
        </p:spPr>
        <p:txBody>
          <a:bodyPr wrap="square">
            <a:spAutoFit/>
          </a:bodyPr>
          <a:lstStyle/>
          <a:p>
            <a:r>
              <a:rPr lang="en-US" dirty="0"/>
              <a:t>https://blog.prototypr.io/10-usability-heuristics-with-examples-4a81ada920c#.vw8jyhnom</a:t>
            </a:r>
          </a:p>
        </p:txBody>
      </p:sp>
      <p:sp>
        <p:nvSpPr>
          <p:cNvPr id="9" name="Slide Number Placeholder 8"/>
          <p:cNvSpPr>
            <a:spLocks noGrp="1"/>
          </p:cNvSpPr>
          <p:nvPr>
            <p:ph type="sldNum" sz="quarter" idx="12"/>
          </p:nvPr>
        </p:nvSpPr>
        <p:spPr/>
        <p:txBody>
          <a:bodyPr/>
          <a:lstStyle/>
          <a:p>
            <a:pPr>
              <a:defRPr/>
            </a:pPr>
            <a:fld id="{A37697B3-E0EE-4FF6-9867-6ED9BE408507}" type="slidenum">
              <a:rPr lang="en-US" smtClean="0"/>
              <a:pPr>
                <a:defRPr/>
              </a:pPr>
              <a:t>6</a:t>
            </a:fld>
            <a:endParaRPr lang="en-US"/>
          </a:p>
        </p:txBody>
      </p:sp>
    </p:spTree>
    <p:extLst>
      <p:ext uri="{BB962C8B-B14F-4D97-AF65-F5344CB8AC3E}">
        <p14:creationId xmlns:p14="http://schemas.microsoft.com/office/powerpoint/2010/main" val="22459262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4" descr="https://cdn-images-1.medium.com/max/800/1*dfa1xoT00UWqZ5pkcnZUlg.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8499" y="274639"/>
            <a:ext cx="7375002" cy="291312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descr="Image result for load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3500" y="3581400"/>
            <a:ext cx="190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7</a:t>
            </a:fld>
            <a:endParaRPr lang="en-US"/>
          </a:p>
        </p:txBody>
      </p:sp>
    </p:spTree>
    <p:extLst>
      <p:ext uri="{BB962C8B-B14F-4D97-AF65-F5344CB8AC3E}">
        <p14:creationId xmlns:p14="http://schemas.microsoft.com/office/powerpoint/2010/main" val="1752273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3074" name="Picture 2" descr="https://cdn-images-1.medium.com/max/800/1*D93JvU3X8Sv7e37f6jrYTg.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5026" y="274639"/>
            <a:ext cx="5561949" cy="364281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4939272" y="4100011"/>
            <a:ext cx="2313454" cy="369332"/>
          </a:xfrm>
          <a:prstGeom prst="rect">
            <a:avLst/>
          </a:prstGeom>
        </p:spPr>
        <p:txBody>
          <a:bodyPr wrap="none">
            <a:spAutoFit/>
          </a:bodyPr>
          <a:lstStyle/>
          <a:p>
            <a:r>
              <a:rPr lang="en-US" dirty="0">
                <a:solidFill>
                  <a:schemeClr val="tx1">
                    <a:lumMod val="95000"/>
                    <a:lumOff val="5000"/>
                  </a:schemeClr>
                </a:solidFill>
                <a:latin typeface="+mj-lt"/>
              </a:rPr>
              <a:t>Button with Progress</a:t>
            </a:r>
          </a:p>
        </p:txBody>
      </p:sp>
      <p:pic>
        <p:nvPicPr>
          <p:cNvPr id="3076" name="Picture 4" descr="Image result for upload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86262" y="4936179"/>
            <a:ext cx="3419475" cy="1333501"/>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8</a:t>
            </a:fld>
            <a:endParaRPr lang="en-US"/>
          </a:p>
        </p:txBody>
      </p:sp>
    </p:spTree>
    <p:extLst>
      <p:ext uri="{BB962C8B-B14F-4D97-AF65-F5344CB8AC3E}">
        <p14:creationId xmlns:p14="http://schemas.microsoft.com/office/powerpoint/2010/main" val="2356448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098" name="Picture 2" descr="https://cdn-images-1.medium.com/max/800/1*V-sjS8FEjOWqCZu6E0vD6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230155"/>
            <a:ext cx="5353050" cy="266841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s://cdn-images-1.medium.com/max/800/1*IBfiLgAxt5qs8lyhDI3R0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8383" y="2891312"/>
            <a:ext cx="5531485" cy="284685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4903302" y="5920833"/>
            <a:ext cx="2385397" cy="369332"/>
          </a:xfrm>
          <a:prstGeom prst="rect">
            <a:avLst/>
          </a:prstGeom>
        </p:spPr>
        <p:txBody>
          <a:bodyPr wrap="none">
            <a:spAutoFit/>
          </a:bodyPr>
          <a:lstStyle/>
          <a:p>
            <a:r>
              <a:rPr lang="en-US" b="1" dirty="0">
                <a:latin typeface="Calibri" panose="020F0502020204030204" pitchFamily="34" charset="0"/>
              </a:rPr>
              <a:t>Flight details on google</a:t>
            </a:r>
          </a:p>
        </p:txBody>
      </p:sp>
      <p:sp>
        <p:nvSpPr>
          <p:cNvPr id="5" name="Slide Number Placeholder 4"/>
          <p:cNvSpPr>
            <a:spLocks noGrp="1"/>
          </p:cNvSpPr>
          <p:nvPr>
            <p:ph type="sldNum" sz="quarter" idx="12"/>
          </p:nvPr>
        </p:nvSpPr>
        <p:spPr/>
        <p:txBody>
          <a:bodyPr/>
          <a:lstStyle/>
          <a:p>
            <a:pPr>
              <a:defRPr/>
            </a:pPr>
            <a:fld id="{A37697B3-E0EE-4FF6-9867-6ED9BE408507}" type="slidenum">
              <a:rPr lang="en-US" smtClean="0"/>
              <a:pPr>
                <a:defRPr/>
              </a:pPr>
              <a:t>9</a:t>
            </a:fld>
            <a:endParaRPr lang="en-US"/>
          </a:p>
        </p:txBody>
      </p:sp>
    </p:spTree>
    <p:extLst>
      <p:ext uri="{BB962C8B-B14F-4D97-AF65-F5344CB8AC3E}">
        <p14:creationId xmlns:p14="http://schemas.microsoft.com/office/powerpoint/2010/main" val="2926069321"/>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2E8C2125DCC6046A6505BD172B18F58" ma:contentTypeVersion="3" ma:contentTypeDescription="Create a new document." ma:contentTypeScope="" ma:versionID="301d94916e261b1113cc0d8bfbae76e8">
  <xsd:schema xmlns:xsd="http://www.w3.org/2001/XMLSchema" xmlns:xs="http://www.w3.org/2001/XMLSchema" xmlns:p="http://schemas.microsoft.com/office/2006/metadata/properties" xmlns:ns3="f01370fc-e1ad-4e39-a80d-64ea373b84ad" targetNamespace="http://schemas.microsoft.com/office/2006/metadata/properties" ma:root="true" ma:fieldsID="71d7b233d19962d751684f99b2844610" ns3:_="">
    <xsd:import namespace="f01370fc-e1ad-4e39-a80d-64ea373b84ad"/>
    <xsd:element name="properties">
      <xsd:complexType>
        <xsd:sequence>
          <xsd:element name="documentManagement">
            <xsd:complexType>
              <xsd:all>
                <xsd:element ref="ns3:SharedWithUsers" minOccurs="0"/>
                <xsd:element ref="ns3:SharedWithDetails" minOccurs="0"/>
                <xsd:element ref="ns3: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1370fc-e1ad-4e39-a80d-64ea373b84a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AA2EE97-9E9D-458D-BED4-ED12B4CCC2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01370fc-e1ad-4e39-a80d-64ea373b84a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6C3B01F-2561-4BFB-9E51-AEB5E098E179}">
  <ds:schemaRefs>
    <ds:schemaRef ds:uri="http://schemas.microsoft.com/sharepoint/v3/contenttype/forms"/>
  </ds:schemaRefs>
</ds:datastoreItem>
</file>

<file path=customXml/itemProps3.xml><?xml version="1.0" encoding="utf-8"?>
<ds:datastoreItem xmlns:ds="http://schemas.openxmlformats.org/officeDocument/2006/customXml" ds:itemID="{E258DCF8-5262-41F5-A2BD-3A531C4897C8}">
  <ds:schemaRefs>
    <ds:schemaRef ds:uri="http://purl.org/dc/elements/1.1/"/>
    <ds:schemaRef ds:uri="http://schemas.microsoft.com/office/infopath/2007/PartnerControls"/>
    <ds:schemaRef ds:uri="http://schemas.microsoft.com/office/2006/metadata/properties"/>
    <ds:schemaRef ds:uri="http://schemas.openxmlformats.org/package/2006/metadata/core-properties"/>
    <ds:schemaRef ds:uri="http://schemas.microsoft.com/office/2006/documentManagement/types"/>
    <ds:schemaRef ds:uri="http://purl.org/dc/terms/"/>
    <ds:schemaRef ds:uri="http://purl.org/dc/dcmitype/"/>
    <ds:schemaRef ds:uri="http://www.w3.org/XML/1998/namespace"/>
    <ds:schemaRef ds:uri="f01370fc-e1ad-4e39-a80d-64ea373b84ad"/>
  </ds:schemaRefs>
</ds:datastoreItem>
</file>

<file path=docProps/app.xml><?xml version="1.0" encoding="utf-8"?>
<Properties xmlns="http://schemas.openxmlformats.org/officeDocument/2006/extended-properties" xmlns:vt="http://schemas.openxmlformats.org/officeDocument/2006/docPropsVTypes">
  <Template/>
  <TotalTime>2612</TotalTime>
  <Words>1611</Words>
  <Application>Microsoft Office PowerPoint</Application>
  <PresentationFormat>Widescreen</PresentationFormat>
  <Paragraphs>214</Paragraphs>
  <Slides>53</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53</vt:i4>
      </vt:variant>
    </vt:vector>
  </HeadingPairs>
  <TitlesOfParts>
    <vt:vector size="59" baseType="lpstr">
      <vt:lpstr>Arial</vt:lpstr>
      <vt:lpstr>Arial Narrow</vt:lpstr>
      <vt:lpstr>Calibri</vt:lpstr>
      <vt:lpstr>Droid Serif</vt:lpstr>
      <vt:lpstr>Times New Roman</vt:lpstr>
      <vt:lpstr>Default Design</vt:lpstr>
      <vt:lpstr>Heuristics</vt:lpstr>
      <vt:lpstr>Heuristic Evaluation</vt:lpstr>
      <vt:lpstr>PowerPoint Presentation</vt:lpstr>
      <vt:lpstr>Phases of Heuristic Evaluation</vt:lpstr>
      <vt:lpstr>Heuristics</vt:lpstr>
      <vt:lpstr>H1. Visibility of system status</vt:lpstr>
      <vt:lpstr>PowerPoint Presentation</vt:lpstr>
      <vt:lpstr>PowerPoint Presentation</vt:lpstr>
      <vt:lpstr>PowerPoint Presentation</vt:lpstr>
      <vt:lpstr>When you send an email with Gmail</vt:lpstr>
      <vt:lpstr>H2. Match between system and real world</vt:lpstr>
      <vt:lpstr>PowerPoint Presentation</vt:lpstr>
      <vt:lpstr>PowerPoint Presentation</vt:lpstr>
      <vt:lpstr>Kids’ Website should use kids’ words</vt:lpstr>
      <vt:lpstr>H3. User control and freedom</vt:lpstr>
      <vt:lpstr>PowerPoint Presentation</vt:lpstr>
      <vt:lpstr>PowerPoint Presentation</vt:lpstr>
      <vt:lpstr>PowerPoint Presentation</vt:lpstr>
      <vt:lpstr>H4. Consistency and standards</vt:lpstr>
      <vt:lpstr>PowerPoint Presentation</vt:lpstr>
      <vt:lpstr>PowerPoint Presentation</vt:lpstr>
      <vt:lpstr>PowerPoint Presentation</vt:lpstr>
      <vt:lpstr>PowerPoint Presentation</vt:lpstr>
      <vt:lpstr>Ctrl + F in Outlook</vt:lpstr>
      <vt:lpstr>H5. Error prevention</vt:lpstr>
      <vt:lpstr>PowerPoint Presentation</vt:lpstr>
      <vt:lpstr>PowerPoint Presentation</vt:lpstr>
      <vt:lpstr>PowerPoint Presentation</vt:lpstr>
      <vt:lpstr>H6. Recognition rather than recall</vt:lpstr>
      <vt:lpstr>PowerPoint Presentation</vt:lpstr>
      <vt:lpstr>H7. Flexibility and efficiency of use</vt:lpstr>
      <vt:lpstr>PowerPoint Presentation</vt:lpstr>
      <vt:lpstr>PowerPoint Presentation</vt:lpstr>
      <vt:lpstr>PowerPoint Presentation</vt:lpstr>
      <vt:lpstr>H8. Aesthetic and minimalist design</vt:lpstr>
      <vt:lpstr>PowerPoint Presentation</vt:lpstr>
      <vt:lpstr>PowerPoint Presentation</vt:lpstr>
      <vt:lpstr>PowerPoint Presentation</vt:lpstr>
      <vt:lpstr>H9. Help users recognize, diagnose, and recover from errors</vt:lpstr>
      <vt:lpstr>PowerPoint Presentation</vt:lpstr>
      <vt:lpstr>PowerPoint Presentation</vt:lpstr>
      <vt:lpstr>PowerPoint Presentation</vt:lpstr>
      <vt:lpstr>H10. Help and documentation</vt:lpstr>
      <vt:lpstr>PowerPoint Presentation</vt:lpstr>
      <vt:lpstr>How to Perform H.E.</vt:lpstr>
      <vt:lpstr>Example Problem Descriptions</vt:lpstr>
      <vt:lpstr>Severity Ratings</vt:lpstr>
      <vt:lpstr>Severity Ratings (from Nielsen &amp; Mack 94)</vt:lpstr>
      <vt:lpstr>Severity Ratings Example</vt:lpstr>
      <vt:lpstr>Debriefing</vt:lpstr>
      <vt:lpstr>Results of Using HE (cont.)</vt:lpstr>
      <vt:lpstr>Team Homework:  Heuristic Evaluation Report (10/5)</vt:lpstr>
      <vt:lpstr>Reminder</vt:lpstr>
    </vt:vector>
  </TitlesOfParts>
  <Company>SIMS, UC Berkeley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Adapted from Hearst</dc:creator>
  <cp:lastModifiedBy>Agyemang, Eric</cp:lastModifiedBy>
  <cp:revision>168</cp:revision>
  <cp:lastPrinted>1601-01-01T00:00:00Z</cp:lastPrinted>
  <dcterms:created xsi:type="dcterms:W3CDTF">2002-01-24T17:44:25Z</dcterms:created>
  <dcterms:modified xsi:type="dcterms:W3CDTF">2022-10-19T15:23:59Z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0x01010062E8C2125DCC6046A6505BD172B18F58</vt:lpwstr>
  </property>
</Properties>
</file>

<file path=docProps/thumbnail.jpeg>
</file>